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28"/>
  </p:notesMasterIdLst>
  <p:handoutMasterIdLst>
    <p:handoutMasterId r:id="rId29"/>
  </p:handout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5" r:id="rId9"/>
    <p:sldId id="266" r:id="rId10"/>
    <p:sldId id="267" r:id="rId11"/>
    <p:sldId id="268" r:id="rId12"/>
    <p:sldId id="282" r:id="rId13"/>
    <p:sldId id="269" r:id="rId14"/>
    <p:sldId id="283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22" autoAdjust="0"/>
  </p:normalViewPr>
  <p:slideViewPr>
    <p:cSldViewPr>
      <p:cViewPr>
        <p:scale>
          <a:sx n="60" d="100"/>
          <a:sy n="60" d="100"/>
        </p:scale>
        <p:origin x="-1434" y="-3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2508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test\last_excel\diagrams_last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test\last_excel\diagrams_last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test\last_excel\diagrams_last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test\last_excel\diagrams_last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test\last_excel\diagrams_last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test\last_excel\diagrams_last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test\last_excel\diagrams_last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test\last_excel\diagrams_last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test\last_excel\diagrams_last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test\last_excel\diagrams_last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title>
      <c:tx>
        <c:rich>
          <a:bodyPr/>
          <a:lstStyle/>
          <a:p>
            <a:pPr>
              <a:defRPr sz="1200" b="0" i="0" u="none" strike="noStrike" baseline="0">
                <a:solidFill>
                  <a:srgbClr val="575757"/>
                </a:solidFill>
                <a:latin typeface="Arial"/>
                <a:ea typeface="Arial"/>
                <a:cs typeface="Arial"/>
              </a:defRPr>
            </a:pPr>
            <a:r>
              <a:rPr lang="en-US" sz="1200"/>
              <a:t>standard deviation, 1st environment</a:t>
            </a:r>
          </a:p>
        </c:rich>
      </c:tx>
      <c:layout>
        <c:manualLayout>
          <c:xMode val="edge"/>
          <c:yMode val="edge"/>
          <c:x val="0.30786790231029004"/>
          <c:y val="3.3426183844011144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10720317370550428"/>
          <c:y val="0.12737477724032578"/>
          <c:w val="0.85891320432745188"/>
          <c:h val="0.71507461015146012"/>
        </c:manualLayout>
      </c:layout>
      <c:scatterChart>
        <c:scatterStyle val="lineMarker"/>
        <c:ser>
          <c:idx val="0"/>
          <c:order val="0"/>
          <c:spPr>
            <a:ln w="3175">
              <a:solidFill>
                <a:srgbClr val="004586"/>
              </a:solidFill>
              <a:prstDash val="solid"/>
            </a:ln>
          </c:spPr>
          <c:marker>
            <c:symbol val="square"/>
            <c:size val="7"/>
            <c:spPr>
              <a:solidFill>
                <a:srgbClr val="004586"/>
              </a:solidFill>
              <a:ln>
                <a:solidFill>
                  <a:srgbClr val="004586"/>
                </a:solidFill>
                <a:prstDash val="solid"/>
              </a:ln>
            </c:spPr>
          </c:marker>
          <c:xVal>
            <c:numRef>
              <c:f>ants_1stworld!$K$11:$K$391</c:f>
              <c:numCache>
                <c:formatCode>General</c:formatCode>
                <c:ptCount val="381"/>
                <c:pt idx="0">
                  <c:v>5</c:v>
                </c:pt>
                <c:pt idx="10">
                  <c:v>10</c:v>
                </c:pt>
                <c:pt idx="20">
                  <c:v>15</c:v>
                </c:pt>
                <c:pt idx="30">
                  <c:v>20</c:v>
                </c:pt>
                <c:pt idx="40">
                  <c:v>25</c:v>
                </c:pt>
                <c:pt idx="50">
                  <c:v>30</c:v>
                </c:pt>
                <c:pt idx="60">
                  <c:v>35</c:v>
                </c:pt>
                <c:pt idx="70">
                  <c:v>40</c:v>
                </c:pt>
                <c:pt idx="80">
                  <c:v>45</c:v>
                </c:pt>
                <c:pt idx="90">
                  <c:v>50</c:v>
                </c:pt>
                <c:pt idx="100">
                  <c:v>55</c:v>
                </c:pt>
                <c:pt idx="110">
                  <c:v>60</c:v>
                </c:pt>
                <c:pt idx="120">
                  <c:v>65</c:v>
                </c:pt>
                <c:pt idx="130">
                  <c:v>70</c:v>
                </c:pt>
                <c:pt idx="140">
                  <c:v>75</c:v>
                </c:pt>
                <c:pt idx="150">
                  <c:v>80</c:v>
                </c:pt>
                <c:pt idx="160">
                  <c:v>85</c:v>
                </c:pt>
                <c:pt idx="170">
                  <c:v>90</c:v>
                </c:pt>
                <c:pt idx="180">
                  <c:v>95</c:v>
                </c:pt>
                <c:pt idx="190">
                  <c:v>100</c:v>
                </c:pt>
                <c:pt idx="200">
                  <c:v>105</c:v>
                </c:pt>
                <c:pt idx="210">
                  <c:v>110</c:v>
                </c:pt>
                <c:pt idx="220">
                  <c:v>115</c:v>
                </c:pt>
                <c:pt idx="230">
                  <c:v>120</c:v>
                </c:pt>
                <c:pt idx="240">
                  <c:v>125</c:v>
                </c:pt>
                <c:pt idx="250">
                  <c:v>130</c:v>
                </c:pt>
                <c:pt idx="260">
                  <c:v>135</c:v>
                </c:pt>
                <c:pt idx="270">
                  <c:v>140</c:v>
                </c:pt>
                <c:pt idx="280">
                  <c:v>145</c:v>
                </c:pt>
                <c:pt idx="290">
                  <c:v>150</c:v>
                </c:pt>
                <c:pt idx="300">
                  <c:v>155</c:v>
                </c:pt>
                <c:pt idx="310">
                  <c:v>160</c:v>
                </c:pt>
                <c:pt idx="320">
                  <c:v>165</c:v>
                </c:pt>
                <c:pt idx="330">
                  <c:v>170</c:v>
                </c:pt>
                <c:pt idx="340">
                  <c:v>175</c:v>
                </c:pt>
                <c:pt idx="350">
                  <c:v>180</c:v>
                </c:pt>
                <c:pt idx="360">
                  <c:v>185</c:v>
                </c:pt>
                <c:pt idx="370">
                  <c:v>190</c:v>
                </c:pt>
                <c:pt idx="380">
                  <c:v>195</c:v>
                </c:pt>
              </c:numCache>
            </c:numRef>
          </c:xVal>
          <c:yVal>
            <c:numRef>
              <c:f>ants_1stworld!$H$11:$H$391</c:f>
              <c:numCache>
                <c:formatCode>General</c:formatCode>
                <c:ptCount val="381"/>
                <c:pt idx="0">
                  <c:v>3.7252889522529316</c:v>
                </c:pt>
                <c:pt idx="10">
                  <c:v>3.2403703492039306</c:v>
                </c:pt>
                <c:pt idx="20">
                  <c:v>1.3984117975602164</c:v>
                </c:pt>
                <c:pt idx="30">
                  <c:v>1.9119507199599874</c:v>
                </c:pt>
                <c:pt idx="40">
                  <c:v>1.6996731711975952</c:v>
                </c:pt>
                <c:pt idx="50">
                  <c:v>2.097617696340313</c:v>
                </c:pt>
                <c:pt idx="60">
                  <c:v>0.84327404271154383</c:v>
                </c:pt>
                <c:pt idx="70">
                  <c:v>1.264911064067336</c:v>
                </c:pt>
                <c:pt idx="80">
                  <c:v>1.8135294011647367</c:v>
                </c:pt>
                <c:pt idx="90">
                  <c:v>1.264911064067336</c:v>
                </c:pt>
                <c:pt idx="100">
                  <c:v>1.2516655570345883</c:v>
                </c:pt>
                <c:pt idx="110">
                  <c:v>1.96920739836558</c:v>
                </c:pt>
                <c:pt idx="120">
                  <c:v>1.6865480854231478</c:v>
                </c:pt>
                <c:pt idx="130">
                  <c:v>1.1595018087284232</c:v>
                </c:pt>
                <c:pt idx="140">
                  <c:v>1.5238839267549815</c:v>
                </c:pt>
                <c:pt idx="150">
                  <c:v>1.8287822299127052</c:v>
                </c:pt>
                <c:pt idx="160">
                  <c:v>1.1005049346145936</c:v>
                </c:pt>
                <c:pt idx="170">
                  <c:v>1.7126976771553386</c:v>
                </c:pt>
                <c:pt idx="180">
                  <c:v>1.7126976771553386</c:v>
                </c:pt>
                <c:pt idx="190">
                  <c:v>1.4181364924121902</c:v>
                </c:pt>
                <c:pt idx="200">
                  <c:v>1.7795130420052185</c:v>
                </c:pt>
                <c:pt idx="210">
                  <c:v>1.0540925533894598</c:v>
                </c:pt>
                <c:pt idx="220">
                  <c:v>1.1595018087284232</c:v>
                </c:pt>
                <c:pt idx="230">
                  <c:v>1.2516655570345883</c:v>
                </c:pt>
                <c:pt idx="240">
                  <c:v>1.4142135623730951</c:v>
                </c:pt>
                <c:pt idx="250">
                  <c:v>1.0327955589886642</c:v>
                </c:pt>
                <c:pt idx="260">
                  <c:v>1.1352924243951115</c:v>
                </c:pt>
                <c:pt idx="270">
                  <c:v>1.264911064067336</c:v>
                </c:pt>
                <c:pt idx="280">
                  <c:v>1.17378779077725</c:v>
                </c:pt>
                <c:pt idx="290">
                  <c:v>1.17378779077725</c:v>
                </c:pt>
                <c:pt idx="300">
                  <c:v>1.4757295747452572</c:v>
                </c:pt>
                <c:pt idx="310">
                  <c:v>1.1005049346145936</c:v>
                </c:pt>
                <c:pt idx="320">
                  <c:v>0.99442892601173283</c:v>
                </c:pt>
                <c:pt idx="330">
                  <c:v>1.1005049346145936</c:v>
                </c:pt>
                <c:pt idx="340">
                  <c:v>0.96609178307927512</c:v>
                </c:pt>
                <c:pt idx="350">
                  <c:v>1.0593499054713993</c:v>
                </c:pt>
                <c:pt idx="360">
                  <c:v>1.0327955589886642</c:v>
                </c:pt>
                <c:pt idx="370">
                  <c:v>1.229272594305735</c:v>
                </c:pt>
                <c:pt idx="380">
                  <c:v>1.49071198499986</c:v>
                </c:pt>
              </c:numCache>
            </c:numRef>
          </c:yVal>
        </c:ser>
        <c:axId val="144169600"/>
        <c:axId val="144704640"/>
      </c:scatterChart>
      <c:valAx>
        <c:axId val="14416960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200" b="0" i="0" u="none" strike="noStrike" baseline="0">
                    <a:solidFill>
                      <a:srgbClr val="575757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200"/>
                  <a:t>ants</a:t>
                </a:r>
              </a:p>
            </c:rich>
          </c:tx>
          <c:layout>
            <c:manualLayout>
              <c:xMode val="edge"/>
              <c:yMode val="edge"/>
              <c:x val="0.51083262786713668"/>
              <c:y val="0.90744051197006692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B3B3B3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575757"/>
                </a:solidFill>
                <a:latin typeface="Arial"/>
                <a:ea typeface="Arial"/>
                <a:cs typeface="Arial"/>
              </a:defRPr>
            </a:pPr>
            <a:endParaRPr lang="el-GR"/>
          </a:p>
        </c:txPr>
        <c:crossAx val="144704640"/>
        <c:crosses val="autoZero"/>
        <c:crossBetween val="midCat"/>
      </c:valAx>
      <c:valAx>
        <c:axId val="144704640"/>
        <c:scaling>
          <c:orientation val="minMax"/>
        </c:scaling>
        <c:axPos val="l"/>
        <c:majorGridlines>
          <c:spPr>
            <a:ln w="3175">
              <a:solidFill>
                <a:srgbClr val="B3B3B3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0" i="0" u="none" strike="noStrike" baseline="0">
                    <a:solidFill>
                      <a:srgbClr val="575757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200"/>
                  <a:t>starndard deviation</a:t>
                </a:r>
              </a:p>
            </c:rich>
          </c:tx>
          <c:layout>
            <c:manualLayout>
              <c:xMode val="edge"/>
              <c:yMode val="edge"/>
              <c:x val="6.716315933315114E-3"/>
              <c:y val="0.15648822590712144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B3B3B3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575757"/>
                </a:solidFill>
                <a:latin typeface="Arial"/>
                <a:ea typeface="Arial"/>
                <a:cs typeface="Arial"/>
              </a:defRPr>
            </a:pPr>
            <a:endParaRPr lang="el-GR"/>
          </a:p>
        </c:txPr>
        <c:crossAx val="144169600"/>
        <c:crosses val="autoZero"/>
        <c:crossBetween val="midCat"/>
      </c:valAx>
      <c:spPr>
        <a:noFill/>
        <a:ln w="3175">
          <a:solidFill>
            <a:srgbClr val="B3B3B3"/>
          </a:solidFill>
          <a:prstDash val="solid"/>
        </a:ln>
      </c:spPr>
    </c:plotArea>
    <c:dispBlanksAs val="gap"/>
  </c:chart>
  <c:spPr>
    <a:solidFill>
      <a:srgbClr val="FFFFFF"/>
    </a:solidFill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l-GR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title>
      <c:tx>
        <c:rich>
          <a:bodyPr/>
          <a:lstStyle/>
          <a:p>
            <a:pPr>
              <a:defRPr sz="900"/>
            </a:pPr>
            <a:r>
              <a:rPr lang="en-US" sz="900"/>
              <a:t>solution length, alpha-beta</a:t>
            </a:r>
          </a:p>
        </c:rich>
      </c:tx>
      <c:layout>
        <c:manualLayout>
          <c:xMode val="edge"/>
          <c:yMode val="edge"/>
          <c:x val="0.36221119206726532"/>
          <c:y val="1.9665754576923401E-3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9.3694444444444497E-2"/>
          <c:y val="7.9069030322628187E-2"/>
          <c:w val="0.78517629046369219"/>
          <c:h val="0.7618209396359682"/>
        </c:manualLayout>
      </c:layout>
      <c:scatterChart>
        <c:scatterStyle val="lineMarker"/>
        <c:ser>
          <c:idx val="0"/>
          <c:order val="0"/>
          <c:tx>
            <c:strRef>
              <c:f>alpha_beta_gen_5th!$K$230:$L$230</c:f>
              <c:strCache>
                <c:ptCount val="1"/>
                <c:pt idx="0">
                  <c:v>4 1</c:v>
                </c:pt>
              </c:strCache>
            </c:strRef>
          </c:tx>
          <c:spPr>
            <a:ln w="3175">
              <a:solidFill>
                <a:srgbClr val="004586"/>
              </a:solidFill>
              <a:prstDash val="solid"/>
            </a:ln>
          </c:spPr>
          <c:marker>
            <c:symbol val="square"/>
            <c:size val="7"/>
            <c:spPr>
              <a:solidFill>
                <a:srgbClr val="004586"/>
              </a:solidFill>
              <a:ln>
                <a:solidFill>
                  <a:srgbClr val="004586"/>
                </a:solidFill>
                <a:prstDash val="solid"/>
              </a:ln>
            </c:spPr>
          </c:marker>
          <c:xVal>
            <c:numRef>
              <c:f>alpha_beta_gen_5th!$J$230:$J$248</c:f>
              <c:numCache>
                <c:formatCode>General</c:formatCode>
                <c:ptCount val="19"/>
                <c:pt idx="0">
                  <c:v>5</c:v>
                </c:pt>
                <c:pt idx="1">
                  <c:v>10</c:v>
                </c:pt>
                <c:pt idx="2">
                  <c:v>15</c:v>
                </c:pt>
                <c:pt idx="3">
                  <c:v>20</c:v>
                </c:pt>
                <c:pt idx="4">
                  <c:v>25</c:v>
                </c:pt>
                <c:pt idx="5">
                  <c:v>30</c:v>
                </c:pt>
                <c:pt idx="6">
                  <c:v>35</c:v>
                </c:pt>
                <c:pt idx="7">
                  <c:v>40</c:v>
                </c:pt>
                <c:pt idx="8">
                  <c:v>45</c:v>
                </c:pt>
                <c:pt idx="9">
                  <c:v>50</c:v>
                </c:pt>
                <c:pt idx="10">
                  <c:v>55</c:v>
                </c:pt>
                <c:pt idx="11">
                  <c:v>60</c:v>
                </c:pt>
                <c:pt idx="12">
                  <c:v>65</c:v>
                </c:pt>
                <c:pt idx="13">
                  <c:v>70</c:v>
                </c:pt>
                <c:pt idx="14">
                  <c:v>75</c:v>
                </c:pt>
                <c:pt idx="15">
                  <c:v>80</c:v>
                </c:pt>
                <c:pt idx="16">
                  <c:v>85</c:v>
                </c:pt>
                <c:pt idx="17">
                  <c:v>90</c:v>
                </c:pt>
                <c:pt idx="18">
                  <c:v>95</c:v>
                </c:pt>
              </c:numCache>
            </c:numRef>
          </c:xVal>
          <c:yVal>
            <c:numRef>
              <c:f>alpha_beta_gen_5th!$I$230:$I$248</c:f>
              <c:numCache>
                <c:formatCode>General</c:formatCode>
                <c:ptCount val="19"/>
                <c:pt idx="0">
                  <c:v>61.4</c:v>
                </c:pt>
                <c:pt idx="1">
                  <c:v>71.599999999999994</c:v>
                </c:pt>
                <c:pt idx="2">
                  <c:v>65</c:v>
                </c:pt>
                <c:pt idx="3">
                  <c:v>53.7</c:v>
                </c:pt>
                <c:pt idx="4">
                  <c:v>52.4</c:v>
                </c:pt>
                <c:pt idx="5">
                  <c:v>56.9</c:v>
                </c:pt>
                <c:pt idx="6">
                  <c:v>52.8</c:v>
                </c:pt>
                <c:pt idx="7">
                  <c:v>55.2</c:v>
                </c:pt>
                <c:pt idx="8">
                  <c:v>64.7</c:v>
                </c:pt>
                <c:pt idx="9">
                  <c:v>54.3</c:v>
                </c:pt>
                <c:pt idx="10">
                  <c:v>55.8</c:v>
                </c:pt>
                <c:pt idx="11">
                  <c:v>54.2</c:v>
                </c:pt>
                <c:pt idx="12">
                  <c:v>55.4</c:v>
                </c:pt>
                <c:pt idx="13">
                  <c:v>56.8</c:v>
                </c:pt>
                <c:pt idx="14">
                  <c:v>54.5</c:v>
                </c:pt>
                <c:pt idx="15">
                  <c:v>53.4</c:v>
                </c:pt>
                <c:pt idx="16">
                  <c:v>53.8</c:v>
                </c:pt>
                <c:pt idx="17">
                  <c:v>54.1</c:v>
                </c:pt>
                <c:pt idx="18">
                  <c:v>48.2</c:v>
                </c:pt>
              </c:numCache>
            </c:numRef>
          </c:yVal>
        </c:ser>
        <c:ser>
          <c:idx val="1"/>
          <c:order val="1"/>
          <c:tx>
            <c:strRef>
              <c:f>alpha_beta_gen_5th!$K$249:$L$249</c:f>
              <c:strCache>
                <c:ptCount val="1"/>
                <c:pt idx="0">
                  <c:v>4 2</c:v>
                </c:pt>
              </c:strCache>
            </c:strRef>
          </c:tx>
          <c:spPr>
            <a:ln w="3175">
              <a:solidFill>
                <a:srgbClr val="FF420E"/>
              </a:solidFill>
              <a:prstDash val="solid"/>
            </a:ln>
          </c:spPr>
          <c:marker>
            <c:symbol val="diamond"/>
            <c:size val="7"/>
            <c:spPr>
              <a:solidFill>
                <a:srgbClr val="FF420E"/>
              </a:solidFill>
              <a:ln>
                <a:solidFill>
                  <a:srgbClr val="FF420E"/>
                </a:solidFill>
                <a:prstDash val="solid"/>
              </a:ln>
            </c:spPr>
          </c:marker>
          <c:xVal>
            <c:numRef>
              <c:f>alpha_beta_gen_5th!$J$249:$J$267</c:f>
              <c:numCache>
                <c:formatCode>General</c:formatCode>
                <c:ptCount val="19"/>
                <c:pt idx="0">
                  <c:v>5</c:v>
                </c:pt>
                <c:pt idx="1">
                  <c:v>10</c:v>
                </c:pt>
                <c:pt idx="2">
                  <c:v>15</c:v>
                </c:pt>
                <c:pt idx="3">
                  <c:v>20</c:v>
                </c:pt>
                <c:pt idx="4">
                  <c:v>25</c:v>
                </c:pt>
                <c:pt idx="5">
                  <c:v>30</c:v>
                </c:pt>
                <c:pt idx="6">
                  <c:v>35</c:v>
                </c:pt>
                <c:pt idx="7">
                  <c:v>40</c:v>
                </c:pt>
                <c:pt idx="8">
                  <c:v>45</c:v>
                </c:pt>
                <c:pt idx="9">
                  <c:v>50</c:v>
                </c:pt>
                <c:pt idx="10">
                  <c:v>55</c:v>
                </c:pt>
                <c:pt idx="11">
                  <c:v>60</c:v>
                </c:pt>
                <c:pt idx="12">
                  <c:v>65</c:v>
                </c:pt>
                <c:pt idx="13">
                  <c:v>70</c:v>
                </c:pt>
                <c:pt idx="14">
                  <c:v>75</c:v>
                </c:pt>
                <c:pt idx="15">
                  <c:v>80</c:v>
                </c:pt>
                <c:pt idx="16">
                  <c:v>85</c:v>
                </c:pt>
                <c:pt idx="17">
                  <c:v>90</c:v>
                </c:pt>
                <c:pt idx="18">
                  <c:v>95</c:v>
                </c:pt>
              </c:numCache>
            </c:numRef>
          </c:xVal>
          <c:yVal>
            <c:numRef>
              <c:f>alpha_beta_gen_5th!$I$249:$I$267</c:f>
              <c:numCache>
                <c:formatCode>General</c:formatCode>
                <c:ptCount val="19"/>
                <c:pt idx="0">
                  <c:v>0</c:v>
                </c:pt>
                <c:pt idx="1">
                  <c:v>61</c:v>
                </c:pt>
                <c:pt idx="2">
                  <c:v>55.7</c:v>
                </c:pt>
                <c:pt idx="3">
                  <c:v>63.4</c:v>
                </c:pt>
                <c:pt idx="4">
                  <c:v>59.5</c:v>
                </c:pt>
                <c:pt idx="5">
                  <c:v>61.5555555555556</c:v>
                </c:pt>
                <c:pt idx="6">
                  <c:v>60.5</c:v>
                </c:pt>
                <c:pt idx="7">
                  <c:v>55.5</c:v>
                </c:pt>
                <c:pt idx="8">
                  <c:v>59.5</c:v>
                </c:pt>
                <c:pt idx="9">
                  <c:v>58.6</c:v>
                </c:pt>
                <c:pt idx="10">
                  <c:v>53.4</c:v>
                </c:pt>
                <c:pt idx="11">
                  <c:v>56.8</c:v>
                </c:pt>
                <c:pt idx="12">
                  <c:v>58.9</c:v>
                </c:pt>
                <c:pt idx="13">
                  <c:v>54.1</c:v>
                </c:pt>
                <c:pt idx="14">
                  <c:v>51.4</c:v>
                </c:pt>
                <c:pt idx="15">
                  <c:v>53.8</c:v>
                </c:pt>
                <c:pt idx="16">
                  <c:v>54.1</c:v>
                </c:pt>
                <c:pt idx="17">
                  <c:v>52.9</c:v>
                </c:pt>
                <c:pt idx="18">
                  <c:v>50.7</c:v>
                </c:pt>
              </c:numCache>
            </c:numRef>
          </c:yVal>
        </c:ser>
        <c:ser>
          <c:idx val="2"/>
          <c:order val="2"/>
          <c:tx>
            <c:strRef>
              <c:f>alpha_beta_gen_5th!$K$268:$L$268</c:f>
              <c:strCache>
                <c:ptCount val="1"/>
                <c:pt idx="0">
                  <c:v>4 3</c:v>
                </c:pt>
              </c:strCache>
            </c:strRef>
          </c:tx>
          <c:spPr>
            <a:ln w="3175">
              <a:solidFill>
                <a:srgbClr val="FFD320"/>
              </a:solidFill>
              <a:prstDash val="solid"/>
            </a:ln>
          </c:spPr>
          <c:marker>
            <c:symbol val="dash"/>
            <c:size val="7"/>
            <c:spPr>
              <a:noFill/>
              <a:ln>
                <a:solidFill>
                  <a:srgbClr val="FFD320"/>
                </a:solidFill>
                <a:prstDash val="solid"/>
              </a:ln>
            </c:spPr>
          </c:marker>
          <c:xVal>
            <c:numRef>
              <c:f>alpha_beta_gen_5th!$J$268:$J$286</c:f>
              <c:numCache>
                <c:formatCode>General</c:formatCode>
                <c:ptCount val="19"/>
                <c:pt idx="0">
                  <c:v>5</c:v>
                </c:pt>
                <c:pt idx="1">
                  <c:v>10</c:v>
                </c:pt>
                <c:pt idx="2">
                  <c:v>15</c:v>
                </c:pt>
                <c:pt idx="3">
                  <c:v>20</c:v>
                </c:pt>
                <c:pt idx="4">
                  <c:v>25</c:v>
                </c:pt>
                <c:pt idx="5">
                  <c:v>30</c:v>
                </c:pt>
                <c:pt idx="6">
                  <c:v>35</c:v>
                </c:pt>
                <c:pt idx="7">
                  <c:v>40</c:v>
                </c:pt>
                <c:pt idx="8">
                  <c:v>45</c:v>
                </c:pt>
                <c:pt idx="9">
                  <c:v>50</c:v>
                </c:pt>
                <c:pt idx="10">
                  <c:v>55</c:v>
                </c:pt>
                <c:pt idx="11">
                  <c:v>60</c:v>
                </c:pt>
                <c:pt idx="12">
                  <c:v>65</c:v>
                </c:pt>
                <c:pt idx="13">
                  <c:v>70</c:v>
                </c:pt>
                <c:pt idx="14">
                  <c:v>75</c:v>
                </c:pt>
                <c:pt idx="15">
                  <c:v>80</c:v>
                </c:pt>
                <c:pt idx="16">
                  <c:v>85</c:v>
                </c:pt>
                <c:pt idx="17">
                  <c:v>90</c:v>
                </c:pt>
                <c:pt idx="18">
                  <c:v>95</c:v>
                </c:pt>
              </c:numCache>
            </c:numRef>
          </c:xVal>
          <c:yVal>
            <c:numRef>
              <c:f>alpha_beta_gen_5th!$I$268:$I$286</c:f>
              <c:numCache>
                <c:formatCode>General</c:formatCode>
                <c:ptCount val="19"/>
                <c:pt idx="0">
                  <c:v>74.099999999999994</c:v>
                </c:pt>
                <c:pt idx="1">
                  <c:v>80.099999999999994</c:v>
                </c:pt>
                <c:pt idx="2">
                  <c:v>64</c:v>
                </c:pt>
                <c:pt idx="3">
                  <c:v>67.8</c:v>
                </c:pt>
                <c:pt idx="4">
                  <c:v>56.8</c:v>
                </c:pt>
                <c:pt idx="5">
                  <c:v>64.874999999999986</c:v>
                </c:pt>
                <c:pt idx="6">
                  <c:v>60.9</c:v>
                </c:pt>
                <c:pt idx="7">
                  <c:v>60.8</c:v>
                </c:pt>
                <c:pt idx="8">
                  <c:v>54.4</c:v>
                </c:pt>
                <c:pt idx="9">
                  <c:v>57.2</c:v>
                </c:pt>
                <c:pt idx="10">
                  <c:v>51</c:v>
                </c:pt>
                <c:pt idx="11">
                  <c:v>57.4</c:v>
                </c:pt>
                <c:pt idx="12">
                  <c:v>57.9</c:v>
                </c:pt>
                <c:pt idx="13">
                  <c:v>53.9</c:v>
                </c:pt>
                <c:pt idx="14">
                  <c:v>54</c:v>
                </c:pt>
                <c:pt idx="15">
                  <c:v>55.1</c:v>
                </c:pt>
                <c:pt idx="16">
                  <c:v>59.1</c:v>
                </c:pt>
                <c:pt idx="17">
                  <c:v>57.4</c:v>
                </c:pt>
                <c:pt idx="18">
                  <c:v>53.6</c:v>
                </c:pt>
              </c:numCache>
            </c:numRef>
          </c:yVal>
        </c:ser>
        <c:ser>
          <c:idx val="3"/>
          <c:order val="3"/>
          <c:tx>
            <c:strRef>
              <c:f>alpha_beta_gen_5th!$K$305:$L$305</c:f>
              <c:strCache>
                <c:ptCount val="1"/>
                <c:pt idx="0">
                  <c:v>4 4</c:v>
                </c:pt>
              </c:strCache>
            </c:strRef>
          </c:tx>
          <c:spPr>
            <a:ln w="3175">
              <a:solidFill>
                <a:srgbClr val="579D1C"/>
              </a:solidFill>
              <a:prstDash val="solid"/>
            </a:ln>
          </c:spPr>
          <c:marker>
            <c:symbol val="triangle"/>
            <c:size val="7"/>
            <c:spPr>
              <a:solidFill>
                <a:srgbClr val="579D1C"/>
              </a:solidFill>
              <a:ln>
                <a:solidFill>
                  <a:srgbClr val="579D1C"/>
                </a:solidFill>
                <a:prstDash val="solid"/>
              </a:ln>
            </c:spPr>
          </c:marker>
          <c:xVal>
            <c:numRef>
              <c:f>alpha_beta_gen_5th!$J$287:$J$305</c:f>
              <c:numCache>
                <c:formatCode>General</c:formatCode>
                <c:ptCount val="19"/>
                <c:pt idx="0">
                  <c:v>5</c:v>
                </c:pt>
                <c:pt idx="1">
                  <c:v>10</c:v>
                </c:pt>
                <c:pt idx="2">
                  <c:v>15</c:v>
                </c:pt>
                <c:pt idx="3">
                  <c:v>20</c:v>
                </c:pt>
                <c:pt idx="4">
                  <c:v>25</c:v>
                </c:pt>
                <c:pt idx="5">
                  <c:v>30</c:v>
                </c:pt>
                <c:pt idx="6">
                  <c:v>35</c:v>
                </c:pt>
                <c:pt idx="7">
                  <c:v>40</c:v>
                </c:pt>
                <c:pt idx="8">
                  <c:v>45</c:v>
                </c:pt>
                <c:pt idx="9">
                  <c:v>50</c:v>
                </c:pt>
                <c:pt idx="10">
                  <c:v>55</c:v>
                </c:pt>
                <c:pt idx="11">
                  <c:v>60</c:v>
                </c:pt>
                <c:pt idx="12">
                  <c:v>65</c:v>
                </c:pt>
                <c:pt idx="13">
                  <c:v>70</c:v>
                </c:pt>
                <c:pt idx="14">
                  <c:v>75</c:v>
                </c:pt>
                <c:pt idx="15">
                  <c:v>80</c:v>
                </c:pt>
                <c:pt idx="16">
                  <c:v>85</c:v>
                </c:pt>
                <c:pt idx="17">
                  <c:v>90</c:v>
                </c:pt>
                <c:pt idx="18">
                  <c:v>95</c:v>
                </c:pt>
              </c:numCache>
            </c:numRef>
          </c:xVal>
          <c:yVal>
            <c:numRef>
              <c:f>alpha_beta_gen_5th!$I$287:$I$305</c:f>
              <c:numCache>
                <c:formatCode>General</c:formatCode>
                <c:ptCount val="19"/>
                <c:pt idx="0">
                  <c:v>45.5</c:v>
                </c:pt>
                <c:pt idx="1">
                  <c:v>75.571428571428584</c:v>
                </c:pt>
                <c:pt idx="2">
                  <c:v>58.666666666666693</c:v>
                </c:pt>
                <c:pt idx="3">
                  <c:v>71</c:v>
                </c:pt>
                <c:pt idx="4">
                  <c:v>81.833333333333286</c:v>
                </c:pt>
                <c:pt idx="5">
                  <c:v>59.7</c:v>
                </c:pt>
                <c:pt idx="6">
                  <c:v>64.1111111111111</c:v>
                </c:pt>
                <c:pt idx="7">
                  <c:v>66.900000000000006</c:v>
                </c:pt>
                <c:pt idx="8">
                  <c:v>57.3</c:v>
                </c:pt>
                <c:pt idx="9">
                  <c:v>60.5</c:v>
                </c:pt>
                <c:pt idx="10">
                  <c:v>58.7</c:v>
                </c:pt>
                <c:pt idx="11">
                  <c:v>57.1</c:v>
                </c:pt>
                <c:pt idx="12">
                  <c:v>55.7</c:v>
                </c:pt>
                <c:pt idx="13">
                  <c:v>55.9</c:v>
                </c:pt>
                <c:pt idx="14">
                  <c:v>56.6</c:v>
                </c:pt>
                <c:pt idx="15">
                  <c:v>57.7</c:v>
                </c:pt>
                <c:pt idx="16">
                  <c:v>58.6</c:v>
                </c:pt>
                <c:pt idx="17">
                  <c:v>60.5</c:v>
                </c:pt>
                <c:pt idx="18">
                  <c:v>53.4</c:v>
                </c:pt>
              </c:numCache>
            </c:numRef>
          </c:yVal>
        </c:ser>
        <c:axId val="145326464"/>
        <c:axId val="145328768"/>
      </c:scatterChart>
      <c:valAx>
        <c:axId val="14532646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900"/>
                </a:pPr>
                <a:r>
                  <a:rPr lang="en-US" sz="900"/>
                  <a:t>generations</a:t>
                </a:r>
              </a:p>
            </c:rich>
          </c:tx>
          <c:layout>
            <c:manualLayout>
              <c:xMode val="edge"/>
              <c:yMode val="edge"/>
              <c:x val="0.45339244908553977"/>
              <c:y val="0.9234666251965945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B3B3B3"/>
            </a:solidFill>
            <a:prstDash val="solid"/>
          </a:ln>
        </c:spPr>
        <c:txPr>
          <a:bodyPr rot="0" vert="horz"/>
          <a:lstStyle/>
          <a:p>
            <a:pPr>
              <a:defRPr sz="900"/>
            </a:pPr>
            <a:endParaRPr lang="el-GR"/>
          </a:p>
        </c:txPr>
        <c:crossAx val="145328768"/>
        <c:crosses val="autoZero"/>
        <c:crossBetween val="midCat"/>
        <c:majorUnit val="10"/>
      </c:valAx>
      <c:valAx>
        <c:axId val="145328768"/>
        <c:scaling>
          <c:orientation val="minMax"/>
        </c:scaling>
        <c:axPos val="l"/>
        <c:majorGridlines>
          <c:spPr>
            <a:ln w="3175">
              <a:solidFill>
                <a:srgbClr val="B3B3B3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900"/>
                </a:pPr>
                <a:r>
                  <a:rPr lang="en-US" sz="900"/>
                  <a:t>solution length</a:t>
                </a:r>
              </a:p>
            </c:rich>
          </c:tx>
          <c:layout>
            <c:manualLayout>
              <c:xMode val="edge"/>
              <c:yMode val="edge"/>
              <c:x val="1.5679394053194399E-3"/>
              <c:y val="0.22530935708376409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B3B3B3"/>
            </a:solidFill>
            <a:prstDash val="solid"/>
          </a:ln>
        </c:spPr>
        <c:txPr>
          <a:bodyPr rot="0" vert="horz"/>
          <a:lstStyle/>
          <a:p>
            <a:pPr>
              <a:defRPr sz="900"/>
            </a:pPr>
            <a:endParaRPr lang="el-GR"/>
          </a:p>
        </c:txPr>
        <c:crossAx val="145326464"/>
        <c:crosses val="autoZero"/>
        <c:crossBetween val="midCat"/>
        <c:majorUnit val="20"/>
      </c:valAx>
      <c:spPr>
        <a:noFill/>
        <a:ln w="3175">
          <a:solidFill>
            <a:srgbClr val="B3B3B3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8848534558180214"/>
          <c:y val="0.29012433124858733"/>
          <c:w val="0.10353368328958884"/>
          <c:h val="0.29938361841609534"/>
        </c:manualLayout>
      </c:layout>
      <c:spPr>
        <a:noFill/>
        <a:ln w="25400">
          <a:noFill/>
        </a:ln>
      </c:spPr>
      <c:txPr>
        <a:bodyPr/>
        <a:lstStyle/>
        <a:p>
          <a:pPr>
            <a:defRPr sz="800"/>
          </a:pPr>
          <a:endParaRPr lang="el-GR"/>
        </a:p>
      </c:txPr>
    </c:legend>
    <c:dispBlanksAs val="gap"/>
  </c:chart>
  <c:spPr>
    <a:solidFill>
      <a:srgbClr val="FFFFFF"/>
    </a:solidFill>
    <a:ln w="9525">
      <a:noFill/>
    </a:ln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l-GR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title>
      <c:tx>
        <c:rich>
          <a:bodyPr/>
          <a:lstStyle/>
          <a:p>
            <a:pPr>
              <a:defRPr sz="1200" b="0" i="0" u="none" strike="noStrike" baseline="0">
                <a:solidFill>
                  <a:srgbClr val="575757"/>
                </a:solidFill>
                <a:latin typeface="Arial"/>
                <a:ea typeface="Arial"/>
                <a:cs typeface="Arial"/>
              </a:defRPr>
            </a:pPr>
            <a:r>
              <a:rPr lang="en-US" sz="1200"/>
              <a:t>solution length, various number of ants</a:t>
            </a:r>
          </a:p>
        </c:rich>
      </c:tx>
      <c:layout>
        <c:manualLayout>
          <c:xMode val="edge"/>
          <c:yMode val="edge"/>
          <c:x val="0.3573190387739163"/>
          <c:y val="5.6595054856563298E-4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7.1981398941734859E-2"/>
          <c:y val="8.0739769615981463E-2"/>
          <c:w val="0.8959461165805731"/>
          <c:h val="0.6996804486663285"/>
        </c:manualLayout>
      </c:layout>
      <c:scatterChart>
        <c:scatterStyle val="lineMarker"/>
        <c:ser>
          <c:idx val="0"/>
          <c:order val="0"/>
          <c:tx>
            <c:strRef>
              <c:f>ants_1stworld!$I$1</c:f>
              <c:strCache>
                <c:ptCount val="1"/>
                <c:pt idx="0">
                  <c:v>Average solution length of 10 executions</c:v>
                </c:pt>
              </c:strCache>
            </c:strRef>
          </c:tx>
          <c:spPr>
            <a:ln w="3175">
              <a:solidFill>
                <a:srgbClr val="004586"/>
              </a:solidFill>
              <a:prstDash val="solid"/>
            </a:ln>
          </c:spPr>
          <c:marker>
            <c:symbol val="square"/>
            <c:size val="7"/>
            <c:spPr>
              <a:solidFill>
                <a:srgbClr val="004586"/>
              </a:solidFill>
              <a:ln>
                <a:solidFill>
                  <a:srgbClr val="004586"/>
                </a:solidFill>
                <a:prstDash val="solid"/>
              </a:ln>
            </c:spPr>
          </c:marker>
          <c:xVal>
            <c:numRef>
              <c:f>ants_1stworld!$J$2:$J$41</c:f>
              <c:numCache>
                <c:formatCode>General</c:formatCode>
                <c:ptCount val="40"/>
                <c:pt idx="0">
                  <c:v>5</c:v>
                </c:pt>
                <c:pt idx="1">
                  <c:v>10</c:v>
                </c:pt>
                <c:pt idx="2">
                  <c:v>15</c:v>
                </c:pt>
                <c:pt idx="3">
                  <c:v>20</c:v>
                </c:pt>
                <c:pt idx="4">
                  <c:v>25</c:v>
                </c:pt>
                <c:pt idx="5">
                  <c:v>30</c:v>
                </c:pt>
                <c:pt idx="6">
                  <c:v>35</c:v>
                </c:pt>
                <c:pt idx="7">
                  <c:v>40</c:v>
                </c:pt>
                <c:pt idx="8">
                  <c:v>45</c:v>
                </c:pt>
                <c:pt idx="9">
                  <c:v>50</c:v>
                </c:pt>
                <c:pt idx="10">
                  <c:v>55</c:v>
                </c:pt>
                <c:pt idx="11">
                  <c:v>60</c:v>
                </c:pt>
                <c:pt idx="12">
                  <c:v>65</c:v>
                </c:pt>
                <c:pt idx="13">
                  <c:v>70</c:v>
                </c:pt>
                <c:pt idx="14">
                  <c:v>75</c:v>
                </c:pt>
                <c:pt idx="15">
                  <c:v>80</c:v>
                </c:pt>
                <c:pt idx="16">
                  <c:v>85</c:v>
                </c:pt>
                <c:pt idx="17">
                  <c:v>90</c:v>
                </c:pt>
                <c:pt idx="18">
                  <c:v>95</c:v>
                </c:pt>
                <c:pt idx="19">
                  <c:v>100</c:v>
                </c:pt>
                <c:pt idx="20">
                  <c:v>105</c:v>
                </c:pt>
                <c:pt idx="21">
                  <c:v>110</c:v>
                </c:pt>
                <c:pt idx="22">
                  <c:v>115</c:v>
                </c:pt>
                <c:pt idx="23">
                  <c:v>120</c:v>
                </c:pt>
                <c:pt idx="24">
                  <c:v>125</c:v>
                </c:pt>
                <c:pt idx="25">
                  <c:v>130</c:v>
                </c:pt>
                <c:pt idx="26">
                  <c:v>135</c:v>
                </c:pt>
                <c:pt idx="27">
                  <c:v>140</c:v>
                </c:pt>
                <c:pt idx="28">
                  <c:v>145</c:v>
                </c:pt>
                <c:pt idx="29">
                  <c:v>150</c:v>
                </c:pt>
                <c:pt idx="30">
                  <c:v>155</c:v>
                </c:pt>
                <c:pt idx="31">
                  <c:v>160</c:v>
                </c:pt>
                <c:pt idx="32">
                  <c:v>165</c:v>
                </c:pt>
                <c:pt idx="33">
                  <c:v>170</c:v>
                </c:pt>
                <c:pt idx="34">
                  <c:v>175</c:v>
                </c:pt>
                <c:pt idx="35">
                  <c:v>180</c:v>
                </c:pt>
                <c:pt idx="36">
                  <c:v>185</c:v>
                </c:pt>
                <c:pt idx="37">
                  <c:v>190</c:v>
                </c:pt>
                <c:pt idx="38">
                  <c:v>195</c:v>
                </c:pt>
                <c:pt idx="39">
                  <c:v>200</c:v>
                </c:pt>
              </c:numCache>
            </c:numRef>
          </c:xVal>
          <c:yVal>
            <c:numRef>
              <c:f>ants_1stworld!$I$2:$I$41</c:f>
              <c:numCache>
                <c:formatCode>General</c:formatCode>
                <c:ptCount val="40"/>
                <c:pt idx="0">
                  <c:v>36.9</c:v>
                </c:pt>
                <c:pt idx="1">
                  <c:v>31.5</c:v>
                </c:pt>
                <c:pt idx="2">
                  <c:v>33.200000000000003</c:v>
                </c:pt>
                <c:pt idx="3">
                  <c:v>31.1</c:v>
                </c:pt>
                <c:pt idx="4">
                  <c:v>30</c:v>
                </c:pt>
                <c:pt idx="5">
                  <c:v>29.8</c:v>
                </c:pt>
                <c:pt idx="6">
                  <c:v>29.4</c:v>
                </c:pt>
                <c:pt idx="7">
                  <c:v>30.6</c:v>
                </c:pt>
                <c:pt idx="8">
                  <c:v>29.8</c:v>
                </c:pt>
                <c:pt idx="9">
                  <c:v>30.4</c:v>
                </c:pt>
                <c:pt idx="10">
                  <c:v>29.7</c:v>
                </c:pt>
                <c:pt idx="11">
                  <c:v>29.9</c:v>
                </c:pt>
                <c:pt idx="12">
                  <c:v>29.8</c:v>
                </c:pt>
                <c:pt idx="13">
                  <c:v>29.7</c:v>
                </c:pt>
                <c:pt idx="14">
                  <c:v>29.9</c:v>
                </c:pt>
                <c:pt idx="15">
                  <c:v>30.3</c:v>
                </c:pt>
                <c:pt idx="16">
                  <c:v>30.1</c:v>
                </c:pt>
                <c:pt idx="17">
                  <c:v>29.4</c:v>
                </c:pt>
                <c:pt idx="18">
                  <c:v>29.6</c:v>
                </c:pt>
                <c:pt idx="19">
                  <c:v>29.3</c:v>
                </c:pt>
                <c:pt idx="20">
                  <c:v>29.5</c:v>
                </c:pt>
                <c:pt idx="21">
                  <c:v>29</c:v>
                </c:pt>
                <c:pt idx="22">
                  <c:v>29.3</c:v>
                </c:pt>
                <c:pt idx="23">
                  <c:v>29.3</c:v>
                </c:pt>
                <c:pt idx="24">
                  <c:v>29</c:v>
                </c:pt>
                <c:pt idx="25">
                  <c:v>29.2</c:v>
                </c:pt>
                <c:pt idx="26">
                  <c:v>28.8</c:v>
                </c:pt>
                <c:pt idx="27">
                  <c:v>28.6</c:v>
                </c:pt>
                <c:pt idx="28">
                  <c:v>29.6</c:v>
                </c:pt>
                <c:pt idx="29">
                  <c:v>28.6</c:v>
                </c:pt>
                <c:pt idx="30">
                  <c:v>28.8</c:v>
                </c:pt>
                <c:pt idx="31">
                  <c:v>29.1</c:v>
                </c:pt>
                <c:pt idx="32">
                  <c:v>28.9</c:v>
                </c:pt>
                <c:pt idx="33">
                  <c:v>28.1</c:v>
                </c:pt>
                <c:pt idx="34">
                  <c:v>28.4</c:v>
                </c:pt>
                <c:pt idx="35">
                  <c:v>29.3</c:v>
                </c:pt>
                <c:pt idx="36">
                  <c:v>28.8</c:v>
                </c:pt>
                <c:pt idx="37">
                  <c:v>28.8</c:v>
                </c:pt>
                <c:pt idx="38">
                  <c:v>28</c:v>
                </c:pt>
                <c:pt idx="39">
                  <c:v>28.9</c:v>
                </c:pt>
              </c:numCache>
            </c:numRef>
          </c:yVal>
        </c:ser>
        <c:ser>
          <c:idx val="1"/>
          <c:order val="1"/>
          <c:tx>
            <c:strRef>
              <c:f>ants_1stworld!$M$1</c:f>
              <c:strCache>
                <c:ptCount val="1"/>
                <c:pt idx="0">
                  <c:v>Length of optimal solution</c:v>
                </c:pt>
              </c:strCache>
            </c:strRef>
          </c:tx>
          <c:spPr>
            <a:ln w="38100">
              <a:solidFill>
                <a:srgbClr val="FF420E"/>
              </a:solidFill>
              <a:prstDash val="solid"/>
            </a:ln>
          </c:spPr>
          <c:marker>
            <c:symbol val="none"/>
          </c:marker>
          <c:xVal>
            <c:numRef>
              <c:f>ants_1stworld!$J$2:$J$41</c:f>
              <c:numCache>
                <c:formatCode>General</c:formatCode>
                <c:ptCount val="40"/>
                <c:pt idx="0">
                  <c:v>5</c:v>
                </c:pt>
                <c:pt idx="1">
                  <c:v>10</c:v>
                </c:pt>
                <c:pt idx="2">
                  <c:v>15</c:v>
                </c:pt>
                <c:pt idx="3">
                  <c:v>20</c:v>
                </c:pt>
                <c:pt idx="4">
                  <c:v>25</c:v>
                </c:pt>
                <c:pt idx="5">
                  <c:v>30</c:v>
                </c:pt>
                <c:pt idx="6">
                  <c:v>35</c:v>
                </c:pt>
                <c:pt idx="7">
                  <c:v>40</c:v>
                </c:pt>
                <c:pt idx="8">
                  <c:v>45</c:v>
                </c:pt>
                <c:pt idx="9">
                  <c:v>50</c:v>
                </c:pt>
                <c:pt idx="10">
                  <c:v>55</c:v>
                </c:pt>
                <c:pt idx="11">
                  <c:v>60</c:v>
                </c:pt>
                <c:pt idx="12">
                  <c:v>65</c:v>
                </c:pt>
                <c:pt idx="13">
                  <c:v>70</c:v>
                </c:pt>
                <c:pt idx="14">
                  <c:v>75</c:v>
                </c:pt>
                <c:pt idx="15">
                  <c:v>80</c:v>
                </c:pt>
                <c:pt idx="16">
                  <c:v>85</c:v>
                </c:pt>
                <c:pt idx="17">
                  <c:v>90</c:v>
                </c:pt>
                <c:pt idx="18">
                  <c:v>95</c:v>
                </c:pt>
                <c:pt idx="19">
                  <c:v>100</c:v>
                </c:pt>
                <c:pt idx="20">
                  <c:v>105</c:v>
                </c:pt>
                <c:pt idx="21">
                  <c:v>110</c:v>
                </c:pt>
                <c:pt idx="22">
                  <c:v>115</c:v>
                </c:pt>
                <c:pt idx="23">
                  <c:v>120</c:v>
                </c:pt>
                <c:pt idx="24">
                  <c:v>125</c:v>
                </c:pt>
                <c:pt idx="25">
                  <c:v>130</c:v>
                </c:pt>
                <c:pt idx="26">
                  <c:v>135</c:v>
                </c:pt>
                <c:pt idx="27">
                  <c:v>140</c:v>
                </c:pt>
                <c:pt idx="28">
                  <c:v>145</c:v>
                </c:pt>
                <c:pt idx="29">
                  <c:v>150</c:v>
                </c:pt>
                <c:pt idx="30">
                  <c:v>155</c:v>
                </c:pt>
                <c:pt idx="31">
                  <c:v>160</c:v>
                </c:pt>
                <c:pt idx="32">
                  <c:v>165</c:v>
                </c:pt>
                <c:pt idx="33">
                  <c:v>170</c:v>
                </c:pt>
                <c:pt idx="34">
                  <c:v>175</c:v>
                </c:pt>
                <c:pt idx="35">
                  <c:v>180</c:v>
                </c:pt>
                <c:pt idx="36">
                  <c:v>185</c:v>
                </c:pt>
                <c:pt idx="37">
                  <c:v>190</c:v>
                </c:pt>
                <c:pt idx="38">
                  <c:v>195</c:v>
                </c:pt>
                <c:pt idx="39">
                  <c:v>200</c:v>
                </c:pt>
              </c:numCache>
            </c:numRef>
          </c:xVal>
          <c:yVal>
            <c:numRef>
              <c:f>ants_1stworld!$M$2:$M$41</c:f>
              <c:numCache>
                <c:formatCode>General</c:formatCode>
                <c:ptCount val="40"/>
                <c:pt idx="0">
                  <c:v>21</c:v>
                </c:pt>
                <c:pt idx="1">
                  <c:v>21</c:v>
                </c:pt>
                <c:pt idx="2">
                  <c:v>21</c:v>
                </c:pt>
                <c:pt idx="3">
                  <c:v>21</c:v>
                </c:pt>
                <c:pt idx="4">
                  <c:v>21</c:v>
                </c:pt>
                <c:pt idx="5">
                  <c:v>21</c:v>
                </c:pt>
                <c:pt idx="6">
                  <c:v>21</c:v>
                </c:pt>
                <c:pt idx="7">
                  <c:v>21</c:v>
                </c:pt>
                <c:pt idx="8">
                  <c:v>21</c:v>
                </c:pt>
                <c:pt idx="9">
                  <c:v>21</c:v>
                </c:pt>
                <c:pt idx="10">
                  <c:v>21</c:v>
                </c:pt>
                <c:pt idx="11">
                  <c:v>21</c:v>
                </c:pt>
                <c:pt idx="12">
                  <c:v>21</c:v>
                </c:pt>
                <c:pt idx="13">
                  <c:v>21</c:v>
                </c:pt>
                <c:pt idx="14">
                  <c:v>21</c:v>
                </c:pt>
                <c:pt idx="15">
                  <c:v>21</c:v>
                </c:pt>
                <c:pt idx="16">
                  <c:v>21</c:v>
                </c:pt>
                <c:pt idx="17">
                  <c:v>21</c:v>
                </c:pt>
                <c:pt idx="18">
                  <c:v>21</c:v>
                </c:pt>
                <c:pt idx="19">
                  <c:v>21</c:v>
                </c:pt>
                <c:pt idx="20">
                  <c:v>21</c:v>
                </c:pt>
                <c:pt idx="21">
                  <c:v>21</c:v>
                </c:pt>
                <c:pt idx="22">
                  <c:v>21</c:v>
                </c:pt>
                <c:pt idx="23">
                  <c:v>21</c:v>
                </c:pt>
                <c:pt idx="24">
                  <c:v>21</c:v>
                </c:pt>
                <c:pt idx="25">
                  <c:v>21</c:v>
                </c:pt>
                <c:pt idx="26">
                  <c:v>21</c:v>
                </c:pt>
                <c:pt idx="27">
                  <c:v>21</c:v>
                </c:pt>
                <c:pt idx="28">
                  <c:v>21</c:v>
                </c:pt>
                <c:pt idx="29">
                  <c:v>21</c:v>
                </c:pt>
                <c:pt idx="30">
                  <c:v>21</c:v>
                </c:pt>
                <c:pt idx="31">
                  <c:v>21</c:v>
                </c:pt>
                <c:pt idx="32">
                  <c:v>21</c:v>
                </c:pt>
                <c:pt idx="33">
                  <c:v>21</c:v>
                </c:pt>
                <c:pt idx="34">
                  <c:v>21</c:v>
                </c:pt>
                <c:pt idx="35">
                  <c:v>21</c:v>
                </c:pt>
                <c:pt idx="36">
                  <c:v>21</c:v>
                </c:pt>
                <c:pt idx="37">
                  <c:v>21</c:v>
                </c:pt>
                <c:pt idx="38">
                  <c:v>21</c:v>
                </c:pt>
                <c:pt idx="39">
                  <c:v>21</c:v>
                </c:pt>
              </c:numCache>
            </c:numRef>
          </c:yVal>
        </c:ser>
        <c:axId val="144737792"/>
        <c:axId val="144739712"/>
      </c:scatterChart>
      <c:valAx>
        <c:axId val="144737792"/>
        <c:scaling>
          <c:orientation val="minMax"/>
          <c:max val="210"/>
        </c:scaling>
        <c:axPos val="b"/>
        <c:title>
          <c:tx>
            <c:rich>
              <a:bodyPr/>
              <a:lstStyle/>
              <a:p>
                <a:pPr>
                  <a:defRPr sz="1200" b="0" i="0" u="none" strike="noStrike" baseline="0">
                    <a:solidFill>
                      <a:srgbClr val="575757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200"/>
                  <a:t>ants</a:t>
                </a:r>
              </a:p>
            </c:rich>
          </c:tx>
          <c:layout>
            <c:manualLayout>
              <c:xMode val="edge"/>
              <c:yMode val="edge"/>
              <c:x val="0.49883957644254484"/>
              <c:y val="0.91206693870424405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B3B3B3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575757"/>
                </a:solidFill>
                <a:latin typeface="Arial"/>
                <a:ea typeface="Arial"/>
                <a:cs typeface="Arial"/>
              </a:defRPr>
            </a:pPr>
            <a:endParaRPr lang="el-GR"/>
          </a:p>
        </c:txPr>
        <c:crossAx val="144739712"/>
        <c:crosses val="autoZero"/>
        <c:crossBetween val="midCat"/>
        <c:majorUnit val="10"/>
      </c:valAx>
      <c:valAx>
        <c:axId val="144739712"/>
        <c:scaling>
          <c:orientation val="minMax"/>
        </c:scaling>
        <c:axPos val="l"/>
        <c:majorGridlines>
          <c:spPr>
            <a:ln w="3175">
              <a:solidFill>
                <a:srgbClr val="B3B3B3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0" i="0" u="none" strike="noStrike" baseline="0">
                    <a:solidFill>
                      <a:srgbClr val="575757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200"/>
                  <a:t>solution length</a:t>
                </a:r>
              </a:p>
            </c:rich>
          </c:tx>
          <c:layout>
            <c:manualLayout>
              <c:xMode val="edge"/>
              <c:yMode val="edge"/>
              <c:x val="0"/>
              <c:y val="0.2473124874881279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B3B3B3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575757"/>
                </a:solidFill>
                <a:latin typeface="Arial"/>
                <a:ea typeface="Arial"/>
                <a:cs typeface="Arial"/>
              </a:defRPr>
            </a:pPr>
            <a:endParaRPr lang="el-GR"/>
          </a:p>
        </c:txPr>
        <c:crossAx val="144737792"/>
        <c:crosses val="autoZero"/>
        <c:crossBetween val="midCat"/>
      </c:valAx>
      <c:spPr>
        <a:noFill/>
        <a:ln w="3175">
          <a:solidFill>
            <a:srgbClr val="B3B3B3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28611011282562282"/>
          <c:y val="0.53945886999543913"/>
          <c:w val="0.47808693520768508"/>
          <c:h val="0.1072126797268666"/>
        </c:manualLayout>
      </c:layout>
      <c:spPr>
        <a:solidFill>
          <a:srgbClr val="FFFFFF"/>
        </a:solidFill>
        <a:ln w="25400">
          <a:noFill/>
        </a:ln>
      </c:spPr>
      <c:txPr>
        <a:bodyPr/>
        <a:lstStyle/>
        <a:p>
          <a:pPr>
            <a:defRPr sz="110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l-GR"/>
        </a:p>
      </c:txPr>
    </c:legend>
    <c:dispBlanksAs val="gap"/>
  </c:chart>
  <c:spPr>
    <a:solidFill>
      <a:srgbClr val="FFFFFF"/>
    </a:solidFill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l-GR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title>
      <c:tx>
        <c:rich>
          <a:bodyPr/>
          <a:lstStyle/>
          <a:p>
            <a:pPr>
              <a:defRPr sz="1200" b="0" i="0" u="none" strike="noStrike" baseline="0">
                <a:solidFill>
                  <a:srgbClr val="575757"/>
                </a:solidFill>
                <a:latin typeface="Arial"/>
                <a:ea typeface="Arial"/>
                <a:cs typeface="Arial"/>
              </a:defRPr>
            </a:pPr>
            <a:r>
              <a:rPr lang="en-US" sz="1200"/>
              <a:t>solution length, various number of generations, 100 ants</a:t>
            </a:r>
          </a:p>
        </c:rich>
      </c:tx>
      <c:layout>
        <c:manualLayout>
          <c:xMode val="edge"/>
          <c:yMode val="edge"/>
          <c:x val="0.31692232932603454"/>
          <c:y val="3.0025647725611341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7.2949381207996322E-2"/>
          <c:y val="0.1132337753638742"/>
          <c:w val="0.8970905945678328"/>
          <c:h val="0.69518634651337141"/>
        </c:manualLayout>
      </c:layout>
      <c:scatterChart>
        <c:scatterStyle val="lineMarker"/>
        <c:ser>
          <c:idx val="0"/>
          <c:order val="0"/>
          <c:tx>
            <c:strRef>
              <c:f>gen4th_world_100!$I$1</c:f>
              <c:strCache>
                <c:ptCount val="1"/>
                <c:pt idx="0">
                  <c:v>Average solution length of 10 executions</c:v>
                </c:pt>
              </c:strCache>
            </c:strRef>
          </c:tx>
          <c:spPr>
            <a:ln w="3175">
              <a:solidFill>
                <a:srgbClr val="004586"/>
              </a:solidFill>
              <a:prstDash val="solid"/>
            </a:ln>
          </c:spPr>
          <c:marker>
            <c:symbol val="square"/>
            <c:size val="7"/>
            <c:spPr>
              <a:solidFill>
                <a:srgbClr val="004586"/>
              </a:solidFill>
              <a:ln>
                <a:solidFill>
                  <a:srgbClr val="004586"/>
                </a:solidFill>
                <a:prstDash val="solid"/>
              </a:ln>
            </c:spPr>
          </c:marker>
          <c:xVal>
            <c:numRef>
              <c:f>gen4th_world_100!$J$2:$J$40</c:f>
              <c:numCache>
                <c:formatCode>General</c:formatCode>
                <c:ptCount val="39"/>
                <c:pt idx="0">
                  <c:v>5</c:v>
                </c:pt>
                <c:pt idx="1">
                  <c:v>10</c:v>
                </c:pt>
                <c:pt idx="2">
                  <c:v>15</c:v>
                </c:pt>
                <c:pt idx="3">
                  <c:v>20</c:v>
                </c:pt>
                <c:pt idx="4">
                  <c:v>25</c:v>
                </c:pt>
                <c:pt idx="5">
                  <c:v>30</c:v>
                </c:pt>
                <c:pt idx="6">
                  <c:v>35</c:v>
                </c:pt>
                <c:pt idx="7">
                  <c:v>40</c:v>
                </c:pt>
                <c:pt idx="8">
                  <c:v>45</c:v>
                </c:pt>
                <c:pt idx="9">
                  <c:v>50</c:v>
                </c:pt>
                <c:pt idx="10">
                  <c:v>55</c:v>
                </c:pt>
                <c:pt idx="11">
                  <c:v>60</c:v>
                </c:pt>
                <c:pt idx="12">
                  <c:v>65</c:v>
                </c:pt>
                <c:pt idx="13">
                  <c:v>70</c:v>
                </c:pt>
                <c:pt idx="14">
                  <c:v>75</c:v>
                </c:pt>
                <c:pt idx="15">
                  <c:v>80</c:v>
                </c:pt>
                <c:pt idx="16">
                  <c:v>85</c:v>
                </c:pt>
                <c:pt idx="17">
                  <c:v>90</c:v>
                </c:pt>
                <c:pt idx="18">
                  <c:v>95</c:v>
                </c:pt>
                <c:pt idx="19">
                  <c:v>100</c:v>
                </c:pt>
                <c:pt idx="20">
                  <c:v>105</c:v>
                </c:pt>
                <c:pt idx="21">
                  <c:v>110</c:v>
                </c:pt>
                <c:pt idx="22">
                  <c:v>115</c:v>
                </c:pt>
                <c:pt idx="23">
                  <c:v>120</c:v>
                </c:pt>
                <c:pt idx="24">
                  <c:v>125</c:v>
                </c:pt>
                <c:pt idx="25">
                  <c:v>130</c:v>
                </c:pt>
                <c:pt idx="26">
                  <c:v>135</c:v>
                </c:pt>
                <c:pt idx="27">
                  <c:v>140</c:v>
                </c:pt>
                <c:pt idx="28">
                  <c:v>145</c:v>
                </c:pt>
                <c:pt idx="29">
                  <c:v>150</c:v>
                </c:pt>
                <c:pt idx="30">
                  <c:v>155</c:v>
                </c:pt>
                <c:pt idx="31">
                  <c:v>160</c:v>
                </c:pt>
                <c:pt idx="32">
                  <c:v>165</c:v>
                </c:pt>
                <c:pt idx="33">
                  <c:v>170</c:v>
                </c:pt>
                <c:pt idx="34">
                  <c:v>175</c:v>
                </c:pt>
                <c:pt idx="35">
                  <c:v>180</c:v>
                </c:pt>
                <c:pt idx="36">
                  <c:v>185</c:v>
                </c:pt>
                <c:pt idx="37">
                  <c:v>190</c:v>
                </c:pt>
                <c:pt idx="38">
                  <c:v>195</c:v>
                </c:pt>
              </c:numCache>
            </c:numRef>
          </c:xVal>
          <c:yVal>
            <c:numRef>
              <c:f>gen4th_world_100!$I$2:$I$40</c:f>
              <c:numCache>
                <c:formatCode>General</c:formatCode>
                <c:ptCount val="39"/>
                <c:pt idx="0">
                  <c:v>59.6</c:v>
                </c:pt>
                <c:pt idx="1">
                  <c:v>48.7</c:v>
                </c:pt>
                <c:pt idx="2">
                  <c:v>51.1</c:v>
                </c:pt>
                <c:pt idx="3">
                  <c:v>46.6</c:v>
                </c:pt>
                <c:pt idx="4">
                  <c:v>47.9</c:v>
                </c:pt>
                <c:pt idx="5">
                  <c:v>47.1</c:v>
                </c:pt>
                <c:pt idx="6">
                  <c:v>47.7</c:v>
                </c:pt>
                <c:pt idx="7">
                  <c:v>47.2</c:v>
                </c:pt>
                <c:pt idx="8">
                  <c:v>49.5</c:v>
                </c:pt>
                <c:pt idx="9">
                  <c:v>46.4</c:v>
                </c:pt>
                <c:pt idx="10">
                  <c:v>46.3</c:v>
                </c:pt>
                <c:pt idx="11">
                  <c:v>47.2</c:v>
                </c:pt>
                <c:pt idx="12">
                  <c:v>45.6</c:v>
                </c:pt>
                <c:pt idx="13">
                  <c:v>44.1</c:v>
                </c:pt>
                <c:pt idx="14">
                  <c:v>44.4</c:v>
                </c:pt>
                <c:pt idx="15">
                  <c:v>45.4</c:v>
                </c:pt>
                <c:pt idx="16">
                  <c:v>42.3</c:v>
                </c:pt>
                <c:pt idx="17">
                  <c:v>44.8</c:v>
                </c:pt>
                <c:pt idx="18">
                  <c:v>45.2</c:v>
                </c:pt>
                <c:pt idx="19">
                  <c:v>42.6</c:v>
                </c:pt>
                <c:pt idx="20">
                  <c:v>45.8</c:v>
                </c:pt>
                <c:pt idx="21">
                  <c:v>43</c:v>
                </c:pt>
                <c:pt idx="22">
                  <c:v>44.1</c:v>
                </c:pt>
                <c:pt idx="23">
                  <c:v>42.6</c:v>
                </c:pt>
                <c:pt idx="24">
                  <c:v>44.3</c:v>
                </c:pt>
                <c:pt idx="25">
                  <c:v>44</c:v>
                </c:pt>
                <c:pt idx="26">
                  <c:v>43.5</c:v>
                </c:pt>
                <c:pt idx="27">
                  <c:v>43.9</c:v>
                </c:pt>
                <c:pt idx="28">
                  <c:v>43.4</c:v>
                </c:pt>
                <c:pt idx="29">
                  <c:v>42.5</c:v>
                </c:pt>
                <c:pt idx="30">
                  <c:v>43.5</c:v>
                </c:pt>
                <c:pt idx="31">
                  <c:v>42.8</c:v>
                </c:pt>
                <c:pt idx="32">
                  <c:v>43.3</c:v>
                </c:pt>
                <c:pt idx="33">
                  <c:v>46.3</c:v>
                </c:pt>
                <c:pt idx="34">
                  <c:v>44.4</c:v>
                </c:pt>
                <c:pt idx="35">
                  <c:v>44.3</c:v>
                </c:pt>
                <c:pt idx="36">
                  <c:v>43.4</c:v>
                </c:pt>
                <c:pt idx="37">
                  <c:v>44</c:v>
                </c:pt>
                <c:pt idx="38">
                  <c:v>43.5</c:v>
                </c:pt>
              </c:numCache>
            </c:numRef>
          </c:yVal>
        </c:ser>
        <c:ser>
          <c:idx val="1"/>
          <c:order val="1"/>
          <c:tx>
            <c:strRef>
              <c:f>gen4th_world_100!$M$1</c:f>
              <c:strCache>
                <c:ptCount val="1"/>
                <c:pt idx="0">
                  <c:v>Length of optimal solution</c:v>
                </c:pt>
              </c:strCache>
            </c:strRef>
          </c:tx>
          <c:spPr>
            <a:ln w="38100">
              <a:solidFill>
                <a:srgbClr val="FF00FF"/>
              </a:solidFill>
              <a:prstDash val="solid"/>
            </a:ln>
          </c:spPr>
          <c:marker>
            <c:symbol val="none"/>
          </c:marker>
          <c:xVal>
            <c:numRef>
              <c:f>gen4th_world_100!$J$2:$J$40</c:f>
              <c:numCache>
                <c:formatCode>General</c:formatCode>
                <c:ptCount val="39"/>
                <c:pt idx="0">
                  <c:v>5</c:v>
                </c:pt>
                <c:pt idx="1">
                  <c:v>10</c:v>
                </c:pt>
                <c:pt idx="2">
                  <c:v>15</c:v>
                </c:pt>
                <c:pt idx="3">
                  <c:v>20</c:v>
                </c:pt>
                <c:pt idx="4">
                  <c:v>25</c:v>
                </c:pt>
                <c:pt idx="5">
                  <c:v>30</c:v>
                </c:pt>
                <c:pt idx="6">
                  <c:v>35</c:v>
                </c:pt>
                <c:pt idx="7">
                  <c:v>40</c:v>
                </c:pt>
                <c:pt idx="8">
                  <c:v>45</c:v>
                </c:pt>
                <c:pt idx="9">
                  <c:v>50</c:v>
                </c:pt>
                <c:pt idx="10">
                  <c:v>55</c:v>
                </c:pt>
                <c:pt idx="11">
                  <c:v>60</c:v>
                </c:pt>
                <c:pt idx="12">
                  <c:v>65</c:v>
                </c:pt>
                <c:pt idx="13">
                  <c:v>70</c:v>
                </c:pt>
                <c:pt idx="14">
                  <c:v>75</c:v>
                </c:pt>
                <c:pt idx="15">
                  <c:v>80</c:v>
                </c:pt>
                <c:pt idx="16">
                  <c:v>85</c:v>
                </c:pt>
                <c:pt idx="17">
                  <c:v>90</c:v>
                </c:pt>
                <c:pt idx="18">
                  <c:v>95</c:v>
                </c:pt>
                <c:pt idx="19">
                  <c:v>100</c:v>
                </c:pt>
                <c:pt idx="20">
                  <c:v>105</c:v>
                </c:pt>
                <c:pt idx="21">
                  <c:v>110</c:v>
                </c:pt>
                <c:pt idx="22">
                  <c:v>115</c:v>
                </c:pt>
                <c:pt idx="23">
                  <c:v>120</c:v>
                </c:pt>
                <c:pt idx="24">
                  <c:v>125</c:v>
                </c:pt>
                <c:pt idx="25">
                  <c:v>130</c:v>
                </c:pt>
                <c:pt idx="26">
                  <c:v>135</c:v>
                </c:pt>
                <c:pt idx="27">
                  <c:v>140</c:v>
                </c:pt>
                <c:pt idx="28">
                  <c:v>145</c:v>
                </c:pt>
                <c:pt idx="29">
                  <c:v>150</c:v>
                </c:pt>
                <c:pt idx="30">
                  <c:v>155</c:v>
                </c:pt>
                <c:pt idx="31">
                  <c:v>160</c:v>
                </c:pt>
                <c:pt idx="32">
                  <c:v>165</c:v>
                </c:pt>
                <c:pt idx="33">
                  <c:v>170</c:v>
                </c:pt>
                <c:pt idx="34">
                  <c:v>175</c:v>
                </c:pt>
                <c:pt idx="35">
                  <c:v>180</c:v>
                </c:pt>
                <c:pt idx="36">
                  <c:v>185</c:v>
                </c:pt>
                <c:pt idx="37">
                  <c:v>190</c:v>
                </c:pt>
                <c:pt idx="38">
                  <c:v>195</c:v>
                </c:pt>
              </c:numCache>
            </c:numRef>
          </c:xVal>
          <c:yVal>
            <c:numRef>
              <c:f>gen4th_world_100!$M$2:$M$40</c:f>
              <c:numCache>
                <c:formatCode>General</c:formatCode>
                <c:ptCount val="39"/>
                <c:pt idx="0">
                  <c:v>32</c:v>
                </c:pt>
                <c:pt idx="1">
                  <c:v>32</c:v>
                </c:pt>
                <c:pt idx="2">
                  <c:v>32</c:v>
                </c:pt>
                <c:pt idx="3">
                  <c:v>32</c:v>
                </c:pt>
                <c:pt idx="4">
                  <c:v>32</c:v>
                </c:pt>
                <c:pt idx="5">
                  <c:v>32</c:v>
                </c:pt>
                <c:pt idx="6">
                  <c:v>32</c:v>
                </c:pt>
                <c:pt idx="7">
                  <c:v>32</c:v>
                </c:pt>
                <c:pt idx="8">
                  <c:v>32</c:v>
                </c:pt>
                <c:pt idx="9">
                  <c:v>32</c:v>
                </c:pt>
                <c:pt idx="10">
                  <c:v>32</c:v>
                </c:pt>
                <c:pt idx="11">
                  <c:v>32</c:v>
                </c:pt>
                <c:pt idx="12">
                  <c:v>32</c:v>
                </c:pt>
                <c:pt idx="13">
                  <c:v>32</c:v>
                </c:pt>
                <c:pt idx="14">
                  <c:v>32</c:v>
                </c:pt>
                <c:pt idx="15">
                  <c:v>32</c:v>
                </c:pt>
                <c:pt idx="16">
                  <c:v>32</c:v>
                </c:pt>
                <c:pt idx="17">
                  <c:v>32</c:v>
                </c:pt>
                <c:pt idx="18">
                  <c:v>32</c:v>
                </c:pt>
                <c:pt idx="19">
                  <c:v>32</c:v>
                </c:pt>
                <c:pt idx="20">
                  <c:v>32</c:v>
                </c:pt>
                <c:pt idx="21">
                  <c:v>32</c:v>
                </c:pt>
                <c:pt idx="22">
                  <c:v>32</c:v>
                </c:pt>
                <c:pt idx="23">
                  <c:v>32</c:v>
                </c:pt>
                <c:pt idx="24">
                  <c:v>32</c:v>
                </c:pt>
                <c:pt idx="25">
                  <c:v>32</c:v>
                </c:pt>
                <c:pt idx="26">
                  <c:v>32</c:v>
                </c:pt>
                <c:pt idx="27">
                  <c:v>32</c:v>
                </c:pt>
                <c:pt idx="28">
                  <c:v>32</c:v>
                </c:pt>
                <c:pt idx="29">
                  <c:v>32</c:v>
                </c:pt>
                <c:pt idx="30">
                  <c:v>32</c:v>
                </c:pt>
                <c:pt idx="31">
                  <c:v>32</c:v>
                </c:pt>
                <c:pt idx="32">
                  <c:v>32</c:v>
                </c:pt>
                <c:pt idx="33">
                  <c:v>32</c:v>
                </c:pt>
                <c:pt idx="34">
                  <c:v>32</c:v>
                </c:pt>
                <c:pt idx="35">
                  <c:v>32</c:v>
                </c:pt>
                <c:pt idx="36">
                  <c:v>32</c:v>
                </c:pt>
                <c:pt idx="37">
                  <c:v>32</c:v>
                </c:pt>
                <c:pt idx="38">
                  <c:v>32</c:v>
                </c:pt>
              </c:numCache>
            </c:numRef>
          </c:yVal>
        </c:ser>
        <c:axId val="144925824"/>
        <c:axId val="144927744"/>
      </c:scatterChart>
      <c:valAx>
        <c:axId val="14492582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200" b="0" i="0" u="none" strike="noStrike" baseline="0">
                    <a:solidFill>
                      <a:srgbClr val="575757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200"/>
                  <a:t>generations</a:t>
                </a:r>
              </a:p>
            </c:rich>
          </c:tx>
          <c:layout>
            <c:manualLayout>
              <c:xMode val="edge"/>
              <c:yMode val="edge"/>
              <c:x val="0.49131610657613345"/>
              <c:y val="0.91333977248336562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B3B3B3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575757"/>
                </a:solidFill>
                <a:latin typeface="Arial"/>
                <a:ea typeface="Arial"/>
                <a:cs typeface="Arial"/>
              </a:defRPr>
            </a:pPr>
            <a:endParaRPr lang="el-GR"/>
          </a:p>
        </c:txPr>
        <c:crossAx val="144927744"/>
        <c:crosses val="autoZero"/>
        <c:crossBetween val="midCat"/>
        <c:majorUnit val="20"/>
      </c:valAx>
      <c:valAx>
        <c:axId val="144927744"/>
        <c:scaling>
          <c:orientation val="minMax"/>
        </c:scaling>
        <c:axPos val="l"/>
        <c:majorGridlines>
          <c:spPr>
            <a:ln w="3175">
              <a:solidFill>
                <a:srgbClr val="B3B3B3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0" i="0" u="none" strike="noStrike" baseline="0">
                    <a:solidFill>
                      <a:srgbClr val="575757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200"/>
                  <a:t>solution length</a:t>
                </a:r>
              </a:p>
            </c:rich>
          </c:tx>
          <c:layout>
            <c:manualLayout>
              <c:xMode val="edge"/>
              <c:yMode val="edge"/>
              <c:x val="0"/>
              <c:y val="0.28161210497992051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B3B3B3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575757"/>
                </a:solidFill>
                <a:latin typeface="Arial"/>
                <a:ea typeface="Arial"/>
                <a:cs typeface="Arial"/>
              </a:defRPr>
            </a:pPr>
            <a:endParaRPr lang="el-GR"/>
          </a:p>
        </c:txPr>
        <c:crossAx val="144925824"/>
        <c:crosses val="autoZero"/>
        <c:crossBetween val="midCat"/>
      </c:valAx>
      <c:spPr>
        <a:noFill/>
        <a:ln w="3175">
          <a:solidFill>
            <a:srgbClr val="B3B3B3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47076442728742374"/>
          <c:y val="0.59826413743736528"/>
          <c:w val="0.43525111398566285"/>
          <c:h val="0.11890860842434291"/>
        </c:manualLayout>
      </c:layout>
      <c:spPr>
        <a:solidFill>
          <a:srgbClr val="FFFFFF"/>
        </a:solidFill>
        <a:ln w="25400">
          <a:noFill/>
        </a:ln>
      </c:spPr>
      <c:txPr>
        <a:bodyPr/>
        <a:lstStyle/>
        <a:p>
          <a:pPr>
            <a:defRPr sz="110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l-GR"/>
        </a:p>
      </c:txPr>
    </c:legend>
    <c:dispBlanksAs val="gap"/>
  </c:chart>
  <c:spPr>
    <a:solidFill>
      <a:srgbClr val="FFFFFF"/>
    </a:solidFill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l-GR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title>
      <c:tx>
        <c:rich>
          <a:bodyPr/>
          <a:lstStyle/>
          <a:p>
            <a:pPr>
              <a:defRPr sz="1200" b="0" i="0" u="none" strike="noStrike" baseline="0">
                <a:solidFill>
                  <a:srgbClr val="575757"/>
                </a:solidFill>
                <a:latin typeface="Arial"/>
                <a:ea typeface="Arial"/>
                <a:cs typeface="Arial"/>
              </a:defRPr>
            </a:pPr>
            <a:r>
              <a:rPr lang="en-US" sz="1200"/>
              <a:t>solution length, various number of generations</a:t>
            </a:r>
          </a:p>
        </c:rich>
      </c:tx>
      <c:layout>
        <c:manualLayout>
          <c:xMode val="edge"/>
          <c:yMode val="edge"/>
          <c:x val="0.33592876450600878"/>
          <c:y val="3.096061908063428E-3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7.9433592176539808E-2"/>
          <c:y val="8.8006794867783344E-2"/>
          <c:w val="0.89152343513560051"/>
          <c:h val="0.73021484693432248"/>
        </c:manualLayout>
      </c:layout>
      <c:scatterChart>
        <c:scatterStyle val="lineMarker"/>
        <c:ser>
          <c:idx val="0"/>
          <c:order val="0"/>
          <c:tx>
            <c:strRef>
              <c:f>gen4th_world!$I$1</c:f>
              <c:strCache>
                <c:ptCount val="1"/>
                <c:pt idx="0">
                  <c:v>Average solution length of 10 executions</c:v>
                </c:pt>
              </c:strCache>
            </c:strRef>
          </c:tx>
          <c:spPr>
            <a:ln w="3175">
              <a:solidFill>
                <a:srgbClr val="004586"/>
              </a:solidFill>
              <a:prstDash val="solid"/>
            </a:ln>
          </c:spPr>
          <c:marker>
            <c:symbol val="square"/>
            <c:size val="7"/>
            <c:spPr>
              <a:solidFill>
                <a:srgbClr val="004586"/>
              </a:solidFill>
              <a:ln>
                <a:solidFill>
                  <a:srgbClr val="004586"/>
                </a:solidFill>
                <a:prstDash val="solid"/>
              </a:ln>
            </c:spPr>
          </c:marker>
          <c:xVal>
            <c:numRef>
              <c:f>gen4th_world!$J$2:$J$40</c:f>
              <c:numCache>
                <c:formatCode>General</c:formatCode>
                <c:ptCount val="39"/>
                <c:pt idx="0">
                  <c:v>5</c:v>
                </c:pt>
                <c:pt idx="1">
                  <c:v>10</c:v>
                </c:pt>
                <c:pt idx="2">
                  <c:v>15</c:v>
                </c:pt>
                <c:pt idx="3">
                  <c:v>20</c:v>
                </c:pt>
                <c:pt idx="4">
                  <c:v>25</c:v>
                </c:pt>
                <c:pt idx="5">
                  <c:v>30</c:v>
                </c:pt>
                <c:pt idx="6">
                  <c:v>35</c:v>
                </c:pt>
                <c:pt idx="7">
                  <c:v>40</c:v>
                </c:pt>
                <c:pt idx="8">
                  <c:v>45</c:v>
                </c:pt>
                <c:pt idx="9">
                  <c:v>50</c:v>
                </c:pt>
                <c:pt idx="10">
                  <c:v>55</c:v>
                </c:pt>
                <c:pt idx="11">
                  <c:v>60</c:v>
                </c:pt>
                <c:pt idx="12">
                  <c:v>65</c:v>
                </c:pt>
                <c:pt idx="13">
                  <c:v>70</c:v>
                </c:pt>
                <c:pt idx="14">
                  <c:v>75</c:v>
                </c:pt>
                <c:pt idx="15">
                  <c:v>80</c:v>
                </c:pt>
                <c:pt idx="16">
                  <c:v>85</c:v>
                </c:pt>
                <c:pt idx="17">
                  <c:v>90</c:v>
                </c:pt>
                <c:pt idx="18">
                  <c:v>95</c:v>
                </c:pt>
                <c:pt idx="19">
                  <c:v>100</c:v>
                </c:pt>
                <c:pt idx="20">
                  <c:v>105</c:v>
                </c:pt>
                <c:pt idx="21">
                  <c:v>110</c:v>
                </c:pt>
                <c:pt idx="22">
                  <c:v>115</c:v>
                </c:pt>
                <c:pt idx="23">
                  <c:v>120</c:v>
                </c:pt>
                <c:pt idx="24">
                  <c:v>125</c:v>
                </c:pt>
                <c:pt idx="25">
                  <c:v>130</c:v>
                </c:pt>
                <c:pt idx="26">
                  <c:v>135</c:v>
                </c:pt>
                <c:pt idx="27">
                  <c:v>140</c:v>
                </c:pt>
                <c:pt idx="28">
                  <c:v>145</c:v>
                </c:pt>
                <c:pt idx="29">
                  <c:v>150</c:v>
                </c:pt>
                <c:pt idx="30">
                  <c:v>155</c:v>
                </c:pt>
                <c:pt idx="31">
                  <c:v>160</c:v>
                </c:pt>
                <c:pt idx="32">
                  <c:v>165</c:v>
                </c:pt>
                <c:pt idx="33">
                  <c:v>170</c:v>
                </c:pt>
                <c:pt idx="34">
                  <c:v>175</c:v>
                </c:pt>
                <c:pt idx="35">
                  <c:v>180</c:v>
                </c:pt>
                <c:pt idx="36">
                  <c:v>185</c:v>
                </c:pt>
                <c:pt idx="37">
                  <c:v>190</c:v>
                </c:pt>
                <c:pt idx="38">
                  <c:v>195</c:v>
                </c:pt>
              </c:numCache>
            </c:numRef>
          </c:xVal>
          <c:yVal>
            <c:numRef>
              <c:f>gen4th_world!$I$2:$I$40</c:f>
              <c:numCache>
                <c:formatCode>General</c:formatCode>
                <c:ptCount val="39"/>
                <c:pt idx="0">
                  <c:v>66.5</c:v>
                </c:pt>
                <c:pt idx="1">
                  <c:v>65.666666666666671</c:v>
                </c:pt>
                <c:pt idx="2">
                  <c:v>63.9</c:v>
                </c:pt>
                <c:pt idx="3">
                  <c:v>57.4</c:v>
                </c:pt>
                <c:pt idx="4">
                  <c:v>58.3</c:v>
                </c:pt>
                <c:pt idx="5">
                  <c:v>57.2</c:v>
                </c:pt>
                <c:pt idx="6">
                  <c:v>59.8</c:v>
                </c:pt>
                <c:pt idx="7">
                  <c:v>58.2</c:v>
                </c:pt>
                <c:pt idx="8">
                  <c:v>53.6</c:v>
                </c:pt>
                <c:pt idx="9">
                  <c:v>55.7</c:v>
                </c:pt>
                <c:pt idx="10">
                  <c:v>55.8</c:v>
                </c:pt>
                <c:pt idx="11">
                  <c:v>54.3</c:v>
                </c:pt>
                <c:pt idx="12">
                  <c:v>55.7</c:v>
                </c:pt>
                <c:pt idx="13">
                  <c:v>54</c:v>
                </c:pt>
                <c:pt idx="14">
                  <c:v>49.9</c:v>
                </c:pt>
                <c:pt idx="15">
                  <c:v>52.6</c:v>
                </c:pt>
                <c:pt idx="16">
                  <c:v>52</c:v>
                </c:pt>
                <c:pt idx="17">
                  <c:v>49.7</c:v>
                </c:pt>
                <c:pt idx="18">
                  <c:v>49.9</c:v>
                </c:pt>
                <c:pt idx="19">
                  <c:v>51.3</c:v>
                </c:pt>
                <c:pt idx="20">
                  <c:v>53</c:v>
                </c:pt>
                <c:pt idx="21">
                  <c:v>49.6</c:v>
                </c:pt>
                <c:pt idx="22">
                  <c:v>52.8</c:v>
                </c:pt>
                <c:pt idx="23">
                  <c:v>51.4</c:v>
                </c:pt>
                <c:pt idx="24">
                  <c:v>48.9</c:v>
                </c:pt>
                <c:pt idx="25">
                  <c:v>49</c:v>
                </c:pt>
                <c:pt idx="26">
                  <c:v>51.5</c:v>
                </c:pt>
                <c:pt idx="27">
                  <c:v>46.7</c:v>
                </c:pt>
                <c:pt idx="28">
                  <c:v>48.3</c:v>
                </c:pt>
                <c:pt idx="29">
                  <c:v>51.5</c:v>
                </c:pt>
                <c:pt idx="30">
                  <c:v>48.2</c:v>
                </c:pt>
                <c:pt idx="31">
                  <c:v>50.9</c:v>
                </c:pt>
                <c:pt idx="32">
                  <c:v>49.2</c:v>
                </c:pt>
                <c:pt idx="33">
                  <c:v>48.8</c:v>
                </c:pt>
                <c:pt idx="34">
                  <c:v>49.1</c:v>
                </c:pt>
                <c:pt idx="35">
                  <c:v>44.9</c:v>
                </c:pt>
                <c:pt idx="36">
                  <c:v>50.8</c:v>
                </c:pt>
                <c:pt idx="37">
                  <c:v>46.9</c:v>
                </c:pt>
                <c:pt idx="38">
                  <c:v>48.7</c:v>
                </c:pt>
              </c:numCache>
            </c:numRef>
          </c:yVal>
        </c:ser>
        <c:ser>
          <c:idx val="1"/>
          <c:order val="1"/>
          <c:tx>
            <c:strRef>
              <c:f>gen4th_world!$M$1</c:f>
              <c:strCache>
                <c:ptCount val="1"/>
                <c:pt idx="0">
                  <c:v>Length of optimal solution</c:v>
                </c:pt>
              </c:strCache>
            </c:strRef>
          </c:tx>
          <c:spPr>
            <a:ln w="38100">
              <a:solidFill>
                <a:srgbClr val="FF00FF"/>
              </a:solidFill>
              <a:prstDash val="solid"/>
            </a:ln>
          </c:spPr>
          <c:marker>
            <c:symbol val="none"/>
          </c:marker>
          <c:xVal>
            <c:numRef>
              <c:f>gen4th_world!$J$2:$J$40</c:f>
              <c:numCache>
                <c:formatCode>General</c:formatCode>
                <c:ptCount val="39"/>
                <c:pt idx="0">
                  <c:v>5</c:v>
                </c:pt>
                <c:pt idx="1">
                  <c:v>10</c:v>
                </c:pt>
                <c:pt idx="2">
                  <c:v>15</c:v>
                </c:pt>
                <c:pt idx="3">
                  <c:v>20</c:v>
                </c:pt>
                <c:pt idx="4">
                  <c:v>25</c:v>
                </c:pt>
                <c:pt idx="5">
                  <c:v>30</c:v>
                </c:pt>
                <c:pt idx="6">
                  <c:v>35</c:v>
                </c:pt>
                <c:pt idx="7">
                  <c:v>40</c:v>
                </c:pt>
                <c:pt idx="8">
                  <c:v>45</c:v>
                </c:pt>
                <c:pt idx="9">
                  <c:v>50</c:v>
                </c:pt>
                <c:pt idx="10">
                  <c:v>55</c:v>
                </c:pt>
                <c:pt idx="11">
                  <c:v>60</c:v>
                </c:pt>
                <c:pt idx="12">
                  <c:v>65</c:v>
                </c:pt>
                <c:pt idx="13">
                  <c:v>70</c:v>
                </c:pt>
                <c:pt idx="14">
                  <c:v>75</c:v>
                </c:pt>
                <c:pt idx="15">
                  <c:v>80</c:v>
                </c:pt>
                <c:pt idx="16">
                  <c:v>85</c:v>
                </c:pt>
                <c:pt idx="17">
                  <c:v>90</c:v>
                </c:pt>
                <c:pt idx="18">
                  <c:v>95</c:v>
                </c:pt>
                <c:pt idx="19">
                  <c:v>100</c:v>
                </c:pt>
                <c:pt idx="20">
                  <c:v>105</c:v>
                </c:pt>
                <c:pt idx="21">
                  <c:v>110</c:v>
                </c:pt>
                <c:pt idx="22">
                  <c:v>115</c:v>
                </c:pt>
                <c:pt idx="23">
                  <c:v>120</c:v>
                </c:pt>
                <c:pt idx="24">
                  <c:v>125</c:v>
                </c:pt>
                <c:pt idx="25">
                  <c:v>130</c:v>
                </c:pt>
                <c:pt idx="26">
                  <c:v>135</c:v>
                </c:pt>
                <c:pt idx="27">
                  <c:v>140</c:v>
                </c:pt>
                <c:pt idx="28">
                  <c:v>145</c:v>
                </c:pt>
                <c:pt idx="29">
                  <c:v>150</c:v>
                </c:pt>
                <c:pt idx="30">
                  <c:v>155</c:v>
                </c:pt>
                <c:pt idx="31">
                  <c:v>160</c:v>
                </c:pt>
                <c:pt idx="32">
                  <c:v>165</c:v>
                </c:pt>
                <c:pt idx="33">
                  <c:v>170</c:v>
                </c:pt>
                <c:pt idx="34">
                  <c:v>175</c:v>
                </c:pt>
                <c:pt idx="35">
                  <c:v>180</c:v>
                </c:pt>
                <c:pt idx="36">
                  <c:v>185</c:v>
                </c:pt>
                <c:pt idx="37">
                  <c:v>190</c:v>
                </c:pt>
                <c:pt idx="38">
                  <c:v>195</c:v>
                </c:pt>
              </c:numCache>
            </c:numRef>
          </c:xVal>
          <c:yVal>
            <c:numRef>
              <c:f>gen4th_world!$M$2:$M$40</c:f>
              <c:numCache>
                <c:formatCode>General</c:formatCode>
                <c:ptCount val="39"/>
                <c:pt idx="0">
                  <c:v>32</c:v>
                </c:pt>
                <c:pt idx="1">
                  <c:v>32</c:v>
                </c:pt>
                <c:pt idx="2">
                  <c:v>32</c:v>
                </c:pt>
                <c:pt idx="3">
                  <c:v>32</c:v>
                </c:pt>
                <c:pt idx="4">
                  <c:v>32</c:v>
                </c:pt>
                <c:pt idx="5">
                  <c:v>32</c:v>
                </c:pt>
                <c:pt idx="6">
                  <c:v>32</c:v>
                </c:pt>
                <c:pt idx="7">
                  <c:v>32</c:v>
                </c:pt>
                <c:pt idx="8">
                  <c:v>32</c:v>
                </c:pt>
                <c:pt idx="9">
                  <c:v>32</c:v>
                </c:pt>
                <c:pt idx="10">
                  <c:v>32</c:v>
                </c:pt>
                <c:pt idx="11">
                  <c:v>32</c:v>
                </c:pt>
                <c:pt idx="12">
                  <c:v>32</c:v>
                </c:pt>
                <c:pt idx="13">
                  <c:v>32</c:v>
                </c:pt>
                <c:pt idx="14">
                  <c:v>32</c:v>
                </c:pt>
                <c:pt idx="15">
                  <c:v>32</c:v>
                </c:pt>
                <c:pt idx="16">
                  <c:v>32</c:v>
                </c:pt>
                <c:pt idx="17">
                  <c:v>32</c:v>
                </c:pt>
                <c:pt idx="18">
                  <c:v>32</c:v>
                </c:pt>
                <c:pt idx="19">
                  <c:v>32</c:v>
                </c:pt>
                <c:pt idx="20">
                  <c:v>32</c:v>
                </c:pt>
                <c:pt idx="21">
                  <c:v>32</c:v>
                </c:pt>
                <c:pt idx="22">
                  <c:v>32</c:v>
                </c:pt>
                <c:pt idx="23">
                  <c:v>32</c:v>
                </c:pt>
                <c:pt idx="24">
                  <c:v>32</c:v>
                </c:pt>
                <c:pt idx="25">
                  <c:v>32</c:v>
                </c:pt>
                <c:pt idx="26">
                  <c:v>32</c:v>
                </c:pt>
                <c:pt idx="27">
                  <c:v>32</c:v>
                </c:pt>
                <c:pt idx="28">
                  <c:v>32</c:v>
                </c:pt>
                <c:pt idx="29">
                  <c:v>32</c:v>
                </c:pt>
                <c:pt idx="30">
                  <c:v>32</c:v>
                </c:pt>
                <c:pt idx="31">
                  <c:v>32</c:v>
                </c:pt>
                <c:pt idx="32">
                  <c:v>32</c:v>
                </c:pt>
                <c:pt idx="33">
                  <c:v>32</c:v>
                </c:pt>
                <c:pt idx="34">
                  <c:v>32</c:v>
                </c:pt>
                <c:pt idx="35">
                  <c:v>32</c:v>
                </c:pt>
                <c:pt idx="36">
                  <c:v>32</c:v>
                </c:pt>
                <c:pt idx="37">
                  <c:v>32</c:v>
                </c:pt>
                <c:pt idx="38">
                  <c:v>32</c:v>
                </c:pt>
              </c:numCache>
            </c:numRef>
          </c:yVal>
        </c:ser>
        <c:axId val="144318464"/>
        <c:axId val="144320384"/>
      </c:scatterChart>
      <c:valAx>
        <c:axId val="14431846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200" b="0" i="0" u="none" strike="noStrike" baseline="0">
                    <a:solidFill>
                      <a:srgbClr val="575757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200"/>
                  <a:t>generations</a:t>
                </a:r>
              </a:p>
            </c:rich>
          </c:tx>
          <c:layout>
            <c:manualLayout>
              <c:xMode val="edge"/>
              <c:yMode val="edge"/>
              <c:x val="0.47866928957052901"/>
              <c:y val="0.89863702521878608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B3B3B3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575757"/>
                </a:solidFill>
                <a:latin typeface="Arial"/>
                <a:ea typeface="Arial"/>
                <a:cs typeface="Arial"/>
              </a:defRPr>
            </a:pPr>
            <a:endParaRPr lang="el-GR"/>
          </a:p>
        </c:txPr>
        <c:crossAx val="144320384"/>
        <c:crosses val="autoZero"/>
        <c:crossBetween val="midCat"/>
        <c:majorUnit val="20"/>
      </c:valAx>
      <c:valAx>
        <c:axId val="144320384"/>
        <c:scaling>
          <c:orientation val="minMax"/>
        </c:scaling>
        <c:axPos val="l"/>
        <c:majorGridlines>
          <c:spPr>
            <a:ln w="3175">
              <a:solidFill>
                <a:srgbClr val="B3B3B3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0" i="0" u="none" strike="noStrike" baseline="0">
                    <a:solidFill>
                      <a:srgbClr val="575757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200"/>
                  <a:t>solution length</a:t>
                </a:r>
              </a:p>
            </c:rich>
          </c:tx>
          <c:layout>
            <c:manualLayout>
              <c:xMode val="edge"/>
              <c:yMode val="edge"/>
              <c:x val="9.039146922585669E-3"/>
              <c:y val="0.30853294902779582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B3B3B3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575757"/>
                </a:solidFill>
                <a:latin typeface="Arial"/>
                <a:ea typeface="Arial"/>
                <a:cs typeface="Arial"/>
              </a:defRPr>
            </a:pPr>
            <a:endParaRPr lang="el-GR"/>
          </a:p>
        </c:txPr>
        <c:crossAx val="144318464"/>
        <c:crosses val="autoZero"/>
        <c:crossBetween val="midCat"/>
      </c:valAx>
      <c:spPr>
        <a:noFill/>
        <a:ln w="3175">
          <a:solidFill>
            <a:srgbClr val="B3B3B3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34677152568558406"/>
          <c:y val="0.53132292419753524"/>
          <c:w val="0.58031162314745022"/>
          <c:h val="0.17261739097497958"/>
        </c:manualLayout>
      </c:layout>
      <c:spPr>
        <a:noFill/>
        <a:ln w="25400">
          <a:noFill/>
        </a:ln>
      </c:spPr>
      <c:txPr>
        <a:bodyPr/>
        <a:lstStyle/>
        <a:p>
          <a:pPr>
            <a:defRPr sz="1100" b="0" i="0" u="none" strike="noStrike" baseline="0">
              <a:solidFill>
                <a:srgbClr val="575757"/>
              </a:solidFill>
              <a:latin typeface="Arial"/>
              <a:ea typeface="Arial"/>
              <a:cs typeface="Arial"/>
            </a:defRPr>
          </a:pPr>
          <a:endParaRPr lang="el-GR"/>
        </a:p>
      </c:txPr>
    </c:legend>
    <c:dispBlanksAs val="gap"/>
  </c:chart>
  <c:spPr>
    <a:solidFill>
      <a:srgbClr val="FFFFFF"/>
    </a:solidFill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l-GR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title>
      <c:tx>
        <c:rich>
          <a:bodyPr/>
          <a:lstStyle/>
          <a:p>
            <a:pPr>
              <a:defRPr sz="1200"/>
            </a:pPr>
            <a:r>
              <a:rPr lang="en-US" sz="1200" dirty="0"/>
              <a:t>solution length, various number of generations, best of 10 executions</a:t>
            </a:r>
          </a:p>
        </c:rich>
      </c:tx>
      <c:layout>
        <c:manualLayout>
          <c:xMode val="edge"/>
          <c:yMode val="edge"/>
          <c:x val="0.186662037153288"/>
          <c:y val="2.5439150628486117E-4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7.1108955605861141E-2"/>
          <c:y val="0.1304988047637165"/>
          <c:w val="0.89954866359460051"/>
          <c:h val="0.66932020487713839"/>
        </c:manualLayout>
      </c:layout>
      <c:scatterChart>
        <c:scatterStyle val="lineMarker"/>
        <c:ser>
          <c:idx val="0"/>
          <c:order val="0"/>
          <c:tx>
            <c:strRef>
              <c:f>gen4th_world_100!$L$1</c:f>
              <c:strCache>
                <c:ptCount val="1"/>
                <c:pt idx="0">
                  <c:v>Best of 10 executions</c:v>
                </c:pt>
              </c:strCache>
            </c:strRef>
          </c:tx>
          <c:spPr>
            <a:ln w="3175">
              <a:solidFill>
                <a:srgbClr val="004586"/>
              </a:solidFill>
              <a:prstDash val="solid"/>
            </a:ln>
          </c:spPr>
          <c:marker>
            <c:symbol val="square"/>
            <c:size val="7"/>
            <c:spPr>
              <a:solidFill>
                <a:srgbClr val="004586"/>
              </a:solidFill>
              <a:ln>
                <a:solidFill>
                  <a:srgbClr val="004586"/>
                </a:solidFill>
                <a:prstDash val="solid"/>
              </a:ln>
            </c:spPr>
          </c:marker>
          <c:xVal>
            <c:numRef>
              <c:f>gen4th_world_100!$J$2:$J$40</c:f>
              <c:numCache>
                <c:formatCode>General</c:formatCode>
                <c:ptCount val="39"/>
                <c:pt idx="0">
                  <c:v>5</c:v>
                </c:pt>
                <c:pt idx="1">
                  <c:v>10</c:v>
                </c:pt>
                <c:pt idx="2">
                  <c:v>15</c:v>
                </c:pt>
                <c:pt idx="3">
                  <c:v>20</c:v>
                </c:pt>
                <c:pt idx="4">
                  <c:v>25</c:v>
                </c:pt>
                <c:pt idx="5">
                  <c:v>30</c:v>
                </c:pt>
                <c:pt idx="6">
                  <c:v>35</c:v>
                </c:pt>
                <c:pt idx="7">
                  <c:v>40</c:v>
                </c:pt>
                <c:pt idx="8">
                  <c:v>45</c:v>
                </c:pt>
                <c:pt idx="9">
                  <c:v>50</c:v>
                </c:pt>
                <c:pt idx="10">
                  <c:v>55</c:v>
                </c:pt>
                <c:pt idx="11">
                  <c:v>60</c:v>
                </c:pt>
                <c:pt idx="12">
                  <c:v>65</c:v>
                </c:pt>
                <c:pt idx="13">
                  <c:v>70</c:v>
                </c:pt>
                <c:pt idx="14">
                  <c:v>75</c:v>
                </c:pt>
                <c:pt idx="15">
                  <c:v>80</c:v>
                </c:pt>
                <c:pt idx="16">
                  <c:v>85</c:v>
                </c:pt>
                <c:pt idx="17">
                  <c:v>90</c:v>
                </c:pt>
                <c:pt idx="18">
                  <c:v>95</c:v>
                </c:pt>
                <c:pt idx="19">
                  <c:v>100</c:v>
                </c:pt>
                <c:pt idx="20">
                  <c:v>105</c:v>
                </c:pt>
                <c:pt idx="21">
                  <c:v>110</c:v>
                </c:pt>
                <c:pt idx="22">
                  <c:v>115</c:v>
                </c:pt>
                <c:pt idx="23">
                  <c:v>120</c:v>
                </c:pt>
                <c:pt idx="24">
                  <c:v>125</c:v>
                </c:pt>
                <c:pt idx="25">
                  <c:v>130</c:v>
                </c:pt>
                <c:pt idx="26">
                  <c:v>135</c:v>
                </c:pt>
                <c:pt idx="27">
                  <c:v>140</c:v>
                </c:pt>
                <c:pt idx="28">
                  <c:v>145</c:v>
                </c:pt>
                <c:pt idx="29">
                  <c:v>150</c:v>
                </c:pt>
                <c:pt idx="30">
                  <c:v>155</c:v>
                </c:pt>
                <c:pt idx="31">
                  <c:v>160</c:v>
                </c:pt>
                <c:pt idx="32">
                  <c:v>165</c:v>
                </c:pt>
                <c:pt idx="33">
                  <c:v>170</c:v>
                </c:pt>
                <c:pt idx="34">
                  <c:v>175</c:v>
                </c:pt>
                <c:pt idx="35">
                  <c:v>180</c:v>
                </c:pt>
                <c:pt idx="36">
                  <c:v>185</c:v>
                </c:pt>
                <c:pt idx="37">
                  <c:v>190</c:v>
                </c:pt>
                <c:pt idx="38">
                  <c:v>195</c:v>
                </c:pt>
              </c:numCache>
            </c:numRef>
          </c:xVal>
          <c:yVal>
            <c:numRef>
              <c:f>gen4th_world_100!$L$2:$L$40</c:f>
              <c:numCache>
                <c:formatCode>General</c:formatCode>
                <c:ptCount val="39"/>
                <c:pt idx="0">
                  <c:v>45</c:v>
                </c:pt>
                <c:pt idx="1">
                  <c:v>38</c:v>
                </c:pt>
                <c:pt idx="2">
                  <c:v>44</c:v>
                </c:pt>
                <c:pt idx="3">
                  <c:v>37</c:v>
                </c:pt>
                <c:pt idx="4">
                  <c:v>40</c:v>
                </c:pt>
                <c:pt idx="5">
                  <c:v>40</c:v>
                </c:pt>
                <c:pt idx="6">
                  <c:v>40</c:v>
                </c:pt>
                <c:pt idx="7">
                  <c:v>42</c:v>
                </c:pt>
                <c:pt idx="8">
                  <c:v>45</c:v>
                </c:pt>
                <c:pt idx="9">
                  <c:v>41</c:v>
                </c:pt>
                <c:pt idx="10">
                  <c:v>39</c:v>
                </c:pt>
                <c:pt idx="11">
                  <c:v>39</c:v>
                </c:pt>
                <c:pt idx="12">
                  <c:v>41</c:v>
                </c:pt>
                <c:pt idx="13">
                  <c:v>38</c:v>
                </c:pt>
                <c:pt idx="14">
                  <c:v>41</c:v>
                </c:pt>
                <c:pt idx="15">
                  <c:v>41</c:v>
                </c:pt>
                <c:pt idx="16">
                  <c:v>38</c:v>
                </c:pt>
                <c:pt idx="17">
                  <c:v>36</c:v>
                </c:pt>
                <c:pt idx="18">
                  <c:v>41</c:v>
                </c:pt>
                <c:pt idx="19">
                  <c:v>39</c:v>
                </c:pt>
                <c:pt idx="20">
                  <c:v>40</c:v>
                </c:pt>
                <c:pt idx="21">
                  <c:v>41</c:v>
                </c:pt>
                <c:pt idx="22">
                  <c:v>38</c:v>
                </c:pt>
                <c:pt idx="23">
                  <c:v>39</c:v>
                </c:pt>
                <c:pt idx="24">
                  <c:v>41</c:v>
                </c:pt>
                <c:pt idx="25">
                  <c:v>40</c:v>
                </c:pt>
                <c:pt idx="26">
                  <c:v>38</c:v>
                </c:pt>
                <c:pt idx="27">
                  <c:v>38</c:v>
                </c:pt>
                <c:pt idx="28">
                  <c:v>38</c:v>
                </c:pt>
                <c:pt idx="29">
                  <c:v>39</c:v>
                </c:pt>
                <c:pt idx="30">
                  <c:v>39</c:v>
                </c:pt>
                <c:pt idx="31">
                  <c:v>39</c:v>
                </c:pt>
                <c:pt idx="32">
                  <c:v>40</c:v>
                </c:pt>
                <c:pt idx="33">
                  <c:v>40</c:v>
                </c:pt>
                <c:pt idx="34">
                  <c:v>37</c:v>
                </c:pt>
                <c:pt idx="35">
                  <c:v>40</c:v>
                </c:pt>
                <c:pt idx="36">
                  <c:v>41</c:v>
                </c:pt>
                <c:pt idx="37">
                  <c:v>39</c:v>
                </c:pt>
                <c:pt idx="38">
                  <c:v>40</c:v>
                </c:pt>
              </c:numCache>
            </c:numRef>
          </c:yVal>
        </c:ser>
        <c:ser>
          <c:idx val="1"/>
          <c:order val="1"/>
          <c:tx>
            <c:strRef>
              <c:f>gen4th_world_100!$M$1</c:f>
              <c:strCache>
                <c:ptCount val="1"/>
                <c:pt idx="0">
                  <c:v>Length of optimal solution</c:v>
                </c:pt>
              </c:strCache>
            </c:strRef>
          </c:tx>
          <c:spPr>
            <a:ln w="38100">
              <a:solidFill>
                <a:srgbClr val="FF00FF"/>
              </a:solidFill>
              <a:prstDash val="solid"/>
            </a:ln>
          </c:spPr>
          <c:marker>
            <c:symbol val="none"/>
          </c:marker>
          <c:xVal>
            <c:numRef>
              <c:f>gen4th_world_100!$J$2:$J$40</c:f>
              <c:numCache>
                <c:formatCode>General</c:formatCode>
                <c:ptCount val="39"/>
                <c:pt idx="0">
                  <c:v>5</c:v>
                </c:pt>
                <c:pt idx="1">
                  <c:v>10</c:v>
                </c:pt>
                <c:pt idx="2">
                  <c:v>15</c:v>
                </c:pt>
                <c:pt idx="3">
                  <c:v>20</c:v>
                </c:pt>
                <c:pt idx="4">
                  <c:v>25</c:v>
                </c:pt>
                <c:pt idx="5">
                  <c:v>30</c:v>
                </c:pt>
                <c:pt idx="6">
                  <c:v>35</c:v>
                </c:pt>
                <c:pt idx="7">
                  <c:v>40</c:v>
                </c:pt>
                <c:pt idx="8">
                  <c:v>45</c:v>
                </c:pt>
                <c:pt idx="9">
                  <c:v>50</c:v>
                </c:pt>
                <c:pt idx="10">
                  <c:v>55</c:v>
                </c:pt>
                <c:pt idx="11">
                  <c:v>60</c:v>
                </c:pt>
                <c:pt idx="12">
                  <c:v>65</c:v>
                </c:pt>
                <c:pt idx="13">
                  <c:v>70</c:v>
                </c:pt>
                <c:pt idx="14">
                  <c:v>75</c:v>
                </c:pt>
                <c:pt idx="15">
                  <c:v>80</c:v>
                </c:pt>
                <c:pt idx="16">
                  <c:v>85</c:v>
                </c:pt>
                <c:pt idx="17">
                  <c:v>90</c:v>
                </c:pt>
                <c:pt idx="18">
                  <c:v>95</c:v>
                </c:pt>
                <c:pt idx="19">
                  <c:v>100</c:v>
                </c:pt>
                <c:pt idx="20">
                  <c:v>105</c:v>
                </c:pt>
                <c:pt idx="21">
                  <c:v>110</c:v>
                </c:pt>
                <c:pt idx="22">
                  <c:v>115</c:v>
                </c:pt>
                <c:pt idx="23">
                  <c:v>120</c:v>
                </c:pt>
                <c:pt idx="24">
                  <c:v>125</c:v>
                </c:pt>
                <c:pt idx="25">
                  <c:v>130</c:v>
                </c:pt>
                <c:pt idx="26">
                  <c:v>135</c:v>
                </c:pt>
                <c:pt idx="27">
                  <c:v>140</c:v>
                </c:pt>
                <c:pt idx="28">
                  <c:v>145</c:v>
                </c:pt>
                <c:pt idx="29">
                  <c:v>150</c:v>
                </c:pt>
                <c:pt idx="30">
                  <c:v>155</c:v>
                </c:pt>
                <c:pt idx="31">
                  <c:v>160</c:v>
                </c:pt>
                <c:pt idx="32">
                  <c:v>165</c:v>
                </c:pt>
                <c:pt idx="33">
                  <c:v>170</c:v>
                </c:pt>
                <c:pt idx="34">
                  <c:v>175</c:v>
                </c:pt>
                <c:pt idx="35">
                  <c:v>180</c:v>
                </c:pt>
                <c:pt idx="36">
                  <c:v>185</c:v>
                </c:pt>
                <c:pt idx="37">
                  <c:v>190</c:v>
                </c:pt>
                <c:pt idx="38">
                  <c:v>195</c:v>
                </c:pt>
              </c:numCache>
            </c:numRef>
          </c:xVal>
          <c:yVal>
            <c:numRef>
              <c:f>gen4th_world_100!$M$2:$M$40</c:f>
              <c:numCache>
                <c:formatCode>General</c:formatCode>
                <c:ptCount val="39"/>
                <c:pt idx="0">
                  <c:v>32</c:v>
                </c:pt>
                <c:pt idx="1">
                  <c:v>32</c:v>
                </c:pt>
                <c:pt idx="2">
                  <c:v>32</c:v>
                </c:pt>
                <c:pt idx="3">
                  <c:v>32</c:v>
                </c:pt>
                <c:pt idx="4">
                  <c:v>32</c:v>
                </c:pt>
                <c:pt idx="5">
                  <c:v>32</c:v>
                </c:pt>
                <c:pt idx="6">
                  <c:v>32</c:v>
                </c:pt>
                <c:pt idx="7">
                  <c:v>32</c:v>
                </c:pt>
                <c:pt idx="8">
                  <c:v>32</c:v>
                </c:pt>
                <c:pt idx="9">
                  <c:v>32</c:v>
                </c:pt>
                <c:pt idx="10">
                  <c:v>32</c:v>
                </c:pt>
                <c:pt idx="11">
                  <c:v>32</c:v>
                </c:pt>
                <c:pt idx="12">
                  <c:v>32</c:v>
                </c:pt>
                <c:pt idx="13">
                  <c:v>32</c:v>
                </c:pt>
                <c:pt idx="14">
                  <c:v>32</c:v>
                </c:pt>
                <c:pt idx="15">
                  <c:v>32</c:v>
                </c:pt>
                <c:pt idx="16">
                  <c:v>32</c:v>
                </c:pt>
                <c:pt idx="17">
                  <c:v>32</c:v>
                </c:pt>
                <c:pt idx="18">
                  <c:v>32</c:v>
                </c:pt>
                <c:pt idx="19">
                  <c:v>32</c:v>
                </c:pt>
                <c:pt idx="20">
                  <c:v>32</c:v>
                </c:pt>
                <c:pt idx="21">
                  <c:v>32</c:v>
                </c:pt>
                <c:pt idx="22">
                  <c:v>32</c:v>
                </c:pt>
                <c:pt idx="23">
                  <c:v>32</c:v>
                </c:pt>
                <c:pt idx="24">
                  <c:v>32</c:v>
                </c:pt>
                <c:pt idx="25">
                  <c:v>32</c:v>
                </c:pt>
                <c:pt idx="26">
                  <c:v>32</c:v>
                </c:pt>
                <c:pt idx="27">
                  <c:v>32</c:v>
                </c:pt>
                <c:pt idx="28">
                  <c:v>32</c:v>
                </c:pt>
                <c:pt idx="29">
                  <c:v>32</c:v>
                </c:pt>
                <c:pt idx="30">
                  <c:v>32</c:v>
                </c:pt>
                <c:pt idx="31">
                  <c:v>32</c:v>
                </c:pt>
                <c:pt idx="32">
                  <c:v>32</c:v>
                </c:pt>
                <c:pt idx="33">
                  <c:v>32</c:v>
                </c:pt>
                <c:pt idx="34">
                  <c:v>32</c:v>
                </c:pt>
                <c:pt idx="35">
                  <c:v>32</c:v>
                </c:pt>
                <c:pt idx="36">
                  <c:v>32</c:v>
                </c:pt>
                <c:pt idx="37">
                  <c:v>32</c:v>
                </c:pt>
                <c:pt idx="38">
                  <c:v>32</c:v>
                </c:pt>
              </c:numCache>
            </c:numRef>
          </c:yVal>
        </c:ser>
        <c:axId val="144350208"/>
        <c:axId val="144372864"/>
      </c:scatterChart>
      <c:valAx>
        <c:axId val="14435020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generations</a:t>
                </a:r>
              </a:p>
            </c:rich>
          </c:tx>
          <c:layout>
            <c:manualLayout>
              <c:xMode val="edge"/>
              <c:yMode val="edge"/>
              <c:x val="0.48430599300087501"/>
              <c:y val="0.94075940314858431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B3B3B3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l-GR"/>
          </a:p>
        </c:txPr>
        <c:crossAx val="144372864"/>
        <c:crosses val="autoZero"/>
        <c:crossBetween val="midCat"/>
        <c:majorUnit val="20"/>
      </c:valAx>
      <c:valAx>
        <c:axId val="144372864"/>
        <c:scaling>
          <c:orientation val="minMax"/>
        </c:scaling>
        <c:axPos val="l"/>
        <c:majorGridlines>
          <c:spPr>
            <a:ln w="3175">
              <a:solidFill>
                <a:srgbClr val="B3B3B3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solution length</a:t>
                </a:r>
              </a:p>
            </c:rich>
          </c:tx>
          <c:layout>
            <c:manualLayout>
              <c:xMode val="edge"/>
              <c:yMode val="edge"/>
              <c:x val="0"/>
              <c:y val="0.21072688053078695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B3B3B3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l-GR"/>
          </a:p>
        </c:txPr>
        <c:crossAx val="144350208"/>
        <c:crosses val="autoZero"/>
        <c:crossBetween val="midCat"/>
      </c:valAx>
      <c:spPr>
        <a:noFill/>
        <a:ln w="3175">
          <a:solidFill>
            <a:srgbClr val="B3B3B3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57812128171478561"/>
          <c:y val="0.5599633307636126"/>
          <c:w val="0.28034580052493441"/>
          <c:h val="0.12890935648786828"/>
        </c:manualLayout>
      </c:layout>
      <c:spPr>
        <a:solidFill>
          <a:srgbClr val="FFFFFF"/>
        </a:solidFill>
        <a:ln w="25400">
          <a:noFill/>
        </a:ln>
      </c:spPr>
      <c:txPr>
        <a:bodyPr/>
        <a:lstStyle/>
        <a:p>
          <a:pPr>
            <a:defRPr sz="1100"/>
          </a:pPr>
          <a:endParaRPr lang="el-GR"/>
        </a:p>
      </c:txPr>
    </c:legend>
    <c:dispBlanksAs val="gap"/>
  </c:chart>
  <c:spPr>
    <a:solidFill>
      <a:srgbClr val="FFFFFF"/>
    </a:solidFill>
    <a:ln w="9525">
      <a:noFill/>
    </a:ln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l-GR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title>
      <c:tx>
        <c:rich>
          <a:bodyPr/>
          <a:lstStyle/>
          <a:p>
            <a:pPr>
              <a:defRPr sz="1200" b="0" i="0" u="none" strike="noStrike" baseline="0">
                <a:solidFill>
                  <a:srgbClr val="575757"/>
                </a:solidFill>
                <a:latin typeface="Arial"/>
                <a:ea typeface="Arial"/>
                <a:cs typeface="Arial"/>
              </a:defRPr>
            </a:pPr>
            <a:r>
              <a:rPr lang="en-US" sz="1200"/>
              <a:t>solution length, various number of generations, 100 ants</a:t>
            </a:r>
          </a:p>
        </c:rich>
      </c:tx>
      <c:layout>
        <c:manualLayout>
          <c:xMode val="edge"/>
          <c:yMode val="edge"/>
          <c:x val="0.31692232932603476"/>
          <c:y val="3.0025647725611358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7.2949381207996322E-2"/>
          <c:y val="0.11323377536387423"/>
          <c:w val="0.89800756817845484"/>
          <c:h val="0.69518634651337163"/>
        </c:manualLayout>
      </c:layout>
      <c:scatterChart>
        <c:scatterStyle val="lineMarker"/>
        <c:ser>
          <c:idx val="0"/>
          <c:order val="0"/>
          <c:tx>
            <c:strRef>
              <c:f>gen4th_world_100!$I$1</c:f>
              <c:strCache>
                <c:ptCount val="1"/>
                <c:pt idx="0">
                  <c:v>Average solution length of 10 executions</c:v>
                </c:pt>
              </c:strCache>
            </c:strRef>
          </c:tx>
          <c:spPr>
            <a:ln w="3175">
              <a:solidFill>
                <a:srgbClr val="004586"/>
              </a:solidFill>
              <a:prstDash val="solid"/>
            </a:ln>
          </c:spPr>
          <c:marker>
            <c:symbol val="square"/>
            <c:size val="7"/>
            <c:spPr>
              <a:solidFill>
                <a:srgbClr val="004586"/>
              </a:solidFill>
              <a:ln>
                <a:solidFill>
                  <a:srgbClr val="004586"/>
                </a:solidFill>
                <a:prstDash val="solid"/>
              </a:ln>
            </c:spPr>
          </c:marker>
          <c:xVal>
            <c:numRef>
              <c:f>gen4th_world_100!$J$2:$J$40</c:f>
              <c:numCache>
                <c:formatCode>General</c:formatCode>
                <c:ptCount val="39"/>
                <c:pt idx="0">
                  <c:v>5</c:v>
                </c:pt>
                <c:pt idx="1">
                  <c:v>10</c:v>
                </c:pt>
                <c:pt idx="2">
                  <c:v>15</c:v>
                </c:pt>
                <c:pt idx="3">
                  <c:v>20</c:v>
                </c:pt>
                <c:pt idx="4">
                  <c:v>25</c:v>
                </c:pt>
                <c:pt idx="5">
                  <c:v>30</c:v>
                </c:pt>
                <c:pt idx="6">
                  <c:v>35</c:v>
                </c:pt>
                <c:pt idx="7">
                  <c:v>40</c:v>
                </c:pt>
                <c:pt idx="8">
                  <c:v>45</c:v>
                </c:pt>
                <c:pt idx="9">
                  <c:v>50</c:v>
                </c:pt>
                <c:pt idx="10">
                  <c:v>55</c:v>
                </c:pt>
                <c:pt idx="11">
                  <c:v>60</c:v>
                </c:pt>
                <c:pt idx="12">
                  <c:v>65</c:v>
                </c:pt>
                <c:pt idx="13">
                  <c:v>70</c:v>
                </c:pt>
                <c:pt idx="14">
                  <c:v>75</c:v>
                </c:pt>
                <c:pt idx="15">
                  <c:v>80</c:v>
                </c:pt>
                <c:pt idx="16">
                  <c:v>85</c:v>
                </c:pt>
                <c:pt idx="17">
                  <c:v>90</c:v>
                </c:pt>
                <c:pt idx="18">
                  <c:v>95</c:v>
                </c:pt>
                <c:pt idx="19">
                  <c:v>100</c:v>
                </c:pt>
                <c:pt idx="20">
                  <c:v>105</c:v>
                </c:pt>
                <c:pt idx="21">
                  <c:v>110</c:v>
                </c:pt>
                <c:pt idx="22">
                  <c:v>115</c:v>
                </c:pt>
                <c:pt idx="23">
                  <c:v>120</c:v>
                </c:pt>
                <c:pt idx="24">
                  <c:v>125</c:v>
                </c:pt>
                <c:pt idx="25">
                  <c:v>130</c:v>
                </c:pt>
                <c:pt idx="26">
                  <c:v>135</c:v>
                </c:pt>
                <c:pt idx="27">
                  <c:v>140</c:v>
                </c:pt>
                <c:pt idx="28">
                  <c:v>145</c:v>
                </c:pt>
                <c:pt idx="29">
                  <c:v>150</c:v>
                </c:pt>
                <c:pt idx="30">
                  <c:v>155</c:v>
                </c:pt>
                <c:pt idx="31">
                  <c:v>160</c:v>
                </c:pt>
                <c:pt idx="32">
                  <c:v>165</c:v>
                </c:pt>
                <c:pt idx="33">
                  <c:v>170</c:v>
                </c:pt>
                <c:pt idx="34">
                  <c:v>175</c:v>
                </c:pt>
                <c:pt idx="35">
                  <c:v>180</c:v>
                </c:pt>
                <c:pt idx="36">
                  <c:v>185</c:v>
                </c:pt>
                <c:pt idx="37">
                  <c:v>190</c:v>
                </c:pt>
                <c:pt idx="38">
                  <c:v>195</c:v>
                </c:pt>
              </c:numCache>
            </c:numRef>
          </c:xVal>
          <c:yVal>
            <c:numRef>
              <c:f>gen4th_world_100!$I$2:$I$40</c:f>
              <c:numCache>
                <c:formatCode>General</c:formatCode>
                <c:ptCount val="39"/>
                <c:pt idx="0">
                  <c:v>59.6</c:v>
                </c:pt>
                <c:pt idx="1">
                  <c:v>48.7</c:v>
                </c:pt>
                <c:pt idx="2">
                  <c:v>51.1</c:v>
                </c:pt>
                <c:pt idx="3">
                  <c:v>46.6</c:v>
                </c:pt>
                <c:pt idx="4">
                  <c:v>47.9</c:v>
                </c:pt>
                <c:pt idx="5">
                  <c:v>47.1</c:v>
                </c:pt>
                <c:pt idx="6">
                  <c:v>47.7</c:v>
                </c:pt>
                <c:pt idx="7">
                  <c:v>47.2</c:v>
                </c:pt>
                <c:pt idx="8">
                  <c:v>49.5</c:v>
                </c:pt>
                <c:pt idx="9">
                  <c:v>46.4</c:v>
                </c:pt>
                <c:pt idx="10">
                  <c:v>46.3</c:v>
                </c:pt>
                <c:pt idx="11">
                  <c:v>47.2</c:v>
                </c:pt>
                <c:pt idx="12">
                  <c:v>45.6</c:v>
                </c:pt>
                <c:pt idx="13">
                  <c:v>44.1</c:v>
                </c:pt>
                <c:pt idx="14">
                  <c:v>44.4</c:v>
                </c:pt>
                <c:pt idx="15">
                  <c:v>45.4</c:v>
                </c:pt>
                <c:pt idx="16">
                  <c:v>42.3</c:v>
                </c:pt>
                <c:pt idx="17">
                  <c:v>44.8</c:v>
                </c:pt>
                <c:pt idx="18">
                  <c:v>45.2</c:v>
                </c:pt>
                <c:pt idx="19">
                  <c:v>42.6</c:v>
                </c:pt>
                <c:pt idx="20">
                  <c:v>45.8</c:v>
                </c:pt>
                <c:pt idx="21">
                  <c:v>43</c:v>
                </c:pt>
                <c:pt idx="22">
                  <c:v>44.1</c:v>
                </c:pt>
                <c:pt idx="23">
                  <c:v>42.6</c:v>
                </c:pt>
                <c:pt idx="24">
                  <c:v>44.3</c:v>
                </c:pt>
                <c:pt idx="25">
                  <c:v>44</c:v>
                </c:pt>
                <c:pt idx="26">
                  <c:v>43.5</c:v>
                </c:pt>
                <c:pt idx="27">
                  <c:v>43.9</c:v>
                </c:pt>
                <c:pt idx="28">
                  <c:v>43.4</c:v>
                </c:pt>
                <c:pt idx="29">
                  <c:v>42.5</c:v>
                </c:pt>
                <c:pt idx="30">
                  <c:v>43.5</c:v>
                </c:pt>
                <c:pt idx="31">
                  <c:v>42.8</c:v>
                </c:pt>
                <c:pt idx="32">
                  <c:v>43.3</c:v>
                </c:pt>
                <c:pt idx="33">
                  <c:v>46.3</c:v>
                </c:pt>
                <c:pt idx="34">
                  <c:v>44.4</c:v>
                </c:pt>
                <c:pt idx="35">
                  <c:v>44.3</c:v>
                </c:pt>
                <c:pt idx="36">
                  <c:v>43.4</c:v>
                </c:pt>
                <c:pt idx="37">
                  <c:v>44</c:v>
                </c:pt>
                <c:pt idx="38">
                  <c:v>43.5</c:v>
                </c:pt>
              </c:numCache>
            </c:numRef>
          </c:yVal>
        </c:ser>
        <c:ser>
          <c:idx val="1"/>
          <c:order val="1"/>
          <c:tx>
            <c:strRef>
              <c:f>gen4th_world_100!$M$1</c:f>
              <c:strCache>
                <c:ptCount val="1"/>
                <c:pt idx="0">
                  <c:v>Length of optimal solution</c:v>
                </c:pt>
              </c:strCache>
            </c:strRef>
          </c:tx>
          <c:spPr>
            <a:ln w="38100">
              <a:solidFill>
                <a:srgbClr val="FF00FF"/>
              </a:solidFill>
              <a:prstDash val="solid"/>
            </a:ln>
          </c:spPr>
          <c:marker>
            <c:symbol val="none"/>
          </c:marker>
          <c:xVal>
            <c:numRef>
              <c:f>gen4th_world_100!$J$2:$J$40</c:f>
              <c:numCache>
                <c:formatCode>General</c:formatCode>
                <c:ptCount val="39"/>
                <c:pt idx="0">
                  <c:v>5</c:v>
                </c:pt>
                <c:pt idx="1">
                  <c:v>10</c:v>
                </c:pt>
                <c:pt idx="2">
                  <c:v>15</c:v>
                </c:pt>
                <c:pt idx="3">
                  <c:v>20</c:v>
                </c:pt>
                <c:pt idx="4">
                  <c:v>25</c:v>
                </c:pt>
                <c:pt idx="5">
                  <c:v>30</c:v>
                </c:pt>
                <c:pt idx="6">
                  <c:v>35</c:v>
                </c:pt>
                <c:pt idx="7">
                  <c:v>40</c:v>
                </c:pt>
                <c:pt idx="8">
                  <c:v>45</c:v>
                </c:pt>
                <c:pt idx="9">
                  <c:v>50</c:v>
                </c:pt>
                <c:pt idx="10">
                  <c:v>55</c:v>
                </c:pt>
                <c:pt idx="11">
                  <c:v>60</c:v>
                </c:pt>
                <c:pt idx="12">
                  <c:v>65</c:v>
                </c:pt>
                <c:pt idx="13">
                  <c:v>70</c:v>
                </c:pt>
                <c:pt idx="14">
                  <c:v>75</c:v>
                </c:pt>
                <c:pt idx="15">
                  <c:v>80</c:v>
                </c:pt>
                <c:pt idx="16">
                  <c:v>85</c:v>
                </c:pt>
                <c:pt idx="17">
                  <c:v>90</c:v>
                </c:pt>
                <c:pt idx="18">
                  <c:v>95</c:v>
                </c:pt>
                <c:pt idx="19">
                  <c:v>100</c:v>
                </c:pt>
                <c:pt idx="20">
                  <c:v>105</c:v>
                </c:pt>
                <c:pt idx="21">
                  <c:v>110</c:v>
                </c:pt>
                <c:pt idx="22">
                  <c:v>115</c:v>
                </c:pt>
                <c:pt idx="23">
                  <c:v>120</c:v>
                </c:pt>
                <c:pt idx="24">
                  <c:v>125</c:v>
                </c:pt>
                <c:pt idx="25">
                  <c:v>130</c:v>
                </c:pt>
                <c:pt idx="26">
                  <c:v>135</c:v>
                </c:pt>
                <c:pt idx="27">
                  <c:v>140</c:v>
                </c:pt>
                <c:pt idx="28">
                  <c:v>145</c:v>
                </c:pt>
                <c:pt idx="29">
                  <c:v>150</c:v>
                </c:pt>
                <c:pt idx="30">
                  <c:v>155</c:v>
                </c:pt>
                <c:pt idx="31">
                  <c:v>160</c:v>
                </c:pt>
                <c:pt idx="32">
                  <c:v>165</c:v>
                </c:pt>
                <c:pt idx="33">
                  <c:v>170</c:v>
                </c:pt>
                <c:pt idx="34">
                  <c:v>175</c:v>
                </c:pt>
                <c:pt idx="35">
                  <c:v>180</c:v>
                </c:pt>
                <c:pt idx="36">
                  <c:v>185</c:v>
                </c:pt>
                <c:pt idx="37">
                  <c:v>190</c:v>
                </c:pt>
                <c:pt idx="38">
                  <c:v>195</c:v>
                </c:pt>
              </c:numCache>
            </c:numRef>
          </c:xVal>
          <c:yVal>
            <c:numRef>
              <c:f>gen4th_world_100!$M$2:$M$40</c:f>
              <c:numCache>
                <c:formatCode>General</c:formatCode>
                <c:ptCount val="39"/>
                <c:pt idx="0">
                  <c:v>32</c:v>
                </c:pt>
                <c:pt idx="1">
                  <c:v>32</c:v>
                </c:pt>
                <c:pt idx="2">
                  <c:v>32</c:v>
                </c:pt>
                <c:pt idx="3">
                  <c:v>32</c:v>
                </c:pt>
                <c:pt idx="4">
                  <c:v>32</c:v>
                </c:pt>
                <c:pt idx="5">
                  <c:v>32</c:v>
                </c:pt>
                <c:pt idx="6">
                  <c:v>32</c:v>
                </c:pt>
                <c:pt idx="7">
                  <c:v>32</c:v>
                </c:pt>
                <c:pt idx="8">
                  <c:v>32</c:v>
                </c:pt>
                <c:pt idx="9">
                  <c:v>32</c:v>
                </c:pt>
                <c:pt idx="10">
                  <c:v>32</c:v>
                </c:pt>
                <c:pt idx="11">
                  <c:v>32</c:v>
                </c:pt>
                <c:pt idx="12">
                  <c:v>32</c:v>
                </c:pt>
                <c:pt idx="13">
                  <c:v>32</c:v>
                </c:pt>
                <c:pt idx="14">
                  <c:v>32</c:v>
                </c:pt>
                <c:pt idx="15">
                  <c:v>32</c:v>
                </c:pt>
                <c:pt idx="16">
                  <c:v>32</c:v>
                </c:pt>
                <c:pt idx="17">
                  <c:v>32</c:v>
                </c:pt>
                <c:pt idx="18">
                  <c:v>32</c:v>
                </c:pt>
                <c:pt idx="19">
                  <c:v>32</c:v>
                </c:pt>
                <c:pt idx="20">
                  <c:v>32</c:v>
                </c:pt>
                <c:pt idx="21">
                  <c:v>32</c:v>
                </c:pt>
                <c:pt idx="22">
                  <c:v>32</c:v>
                </c:pt>
                <c:pt idx="23">
                  <c:v>32</c:v>
                </c:pt>
                <c:pt idx="24">
                  <c:v>32</c:v>
                </c:pt>
                <c:pt idx="25">
                  <c:v>32</c:v>
                </c:pt>
                <c:pt idx="26">
                  <c:v>32</c:v>
                </c:pt>
                <c:pt idx="27">
                  <c:v>32</c:v>
                </c:pt>
                <c:pt idx="28">
                  <c:v>32</c:v>
                </c:pt>
                <c:pt idx="29">
                  <c:v>32</c:v>
                </c:pt>
                <c:pt idx="30">
                  <c:v>32</c:v>
                </c:pt>
                <c:pt idx="31">
                  <c:v>32</c:v>
                </c:pt>
                <c:pt idx="32">
                  <c:v>32</c:v>
                </c:pt>
                <c:pt idx="33">
                  <c:v>32</c:v>
                </c:pt>
                <c:pt idx="34">
                  <c:v>32</c:v>
                </c:pt>
                <c:pt idx="35">
                  <c:v>32</c:v>
                </c:pt>
                <c:pt idx="36">
                  <c:v>32</c:v>
                </c:pt>
                <c:pt idx="37">
                  <c:v>32</c:v>
                </c:pt>
                <c:pt idx="38">
                  <c:v>32</c:v>
                </c:pt>
              </c:numCache>
            </c:numRef>
          </c:yVal>
        </c:ser>
        <c:axId val="145069952"/>
        <c:axId val="145076224"/>
      </c:scatterChart>
      <c:valAx>
        <c:axId val="14506995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200" b="0" i="0" u="none" strike="noStrike" baseline="0">
                    <a:solidFill>
                      <a:srgbClr val="575757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200"/>
                  <a:t>generations</a:t>
                </a:r>
              </a:p>
            </c:rich>
          </c:tx>
          <c:layout>
            <c:manualLayout>
              <c:xMode val="edge"/>
              <c:yMode val="edge"/>
              <c:x val="0.49131610657613345"/>
              <c:y val="0.91333977248336562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B3B3B3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575757"/>
                </a:solidFill>
                <a:latin typeface="Arial"/>
                <a:ea typeface="Arial"/>
                <a:cs typeface="Arial"/>
              </a:defRPr>
            </a:pPr>
            <a:endParaRPr lang="el-GR"/>
          </a:p>
        </c:txPr>
        <c:crossAx val="145076224"/>
        <c:crosses val="autoZero"/>
        <c:crossBetween val="midCat"/>
        <c:majorUnit val="20"/>
      </c:valAx>
      <c:valAx>
        <c:axId val="145076224"/>
        <c:scaling>
          <c:orientation val="minMax"/>
        </c:scaling>
        <c:axPos val="l"/>
        <c:majorGridlines>
          <c:spPr>
            <a:ln w="3175">
              <a:solidFill>
                <a:srgbClr val="B3B3B3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0" i="0" u="none" strike="noStrike" baseline="0">
                    <a:solidFill>
                      <a:srgbClr val="575757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200"/>
                  <a:t>solution length</a:t>
                </a:r>
              </a:p>
            </c:rich>
          </c:tx>
          <c:layout>
            <c:manualLayout>
              <c:xMode val="edge"/>
              <c:yMode val="edge"/>
              <c:x val="0"/>
              <c:y val="0.28161210497992062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B3B3B3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575757"/>
                </a:solidFill>
                <a:latin typeface="Arial"/>
                <a:ea typeface="Arial"/>
                <a:cs typeface="Arial"/>
              </a:defRPr>
            </a:pPr>
            <a:endParaRPr lang="el-GR"/>
          </a:p>
        </c:txPr>
        <c:crossAx val="145069952"/>
        <c:crosses val="autoZero"/>
        <c:crossBetween val="midCat"/>
      </c:valAx>
      <c:spPr>
        <a:noFill/>
        <a:ln w="3175">
          <a:solidFill>
            <a:srgbClr val="B3B3B3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4707644272874239"/>
          <c:y val="0.59826413743736506"/>
          <c:w val="0.43525111398566296"/>
          <c:h val="0.11890860842434291"/>
        </c:manualLayout>
      </c:layout>
      <c:spPr>
        <a:solidFill>
          <a:srgbClr val="FFFFFF"/>
        </a:solidFill>
        <a:ln w="25400">
          <a:noFill/>
        </a:ln>
      </c:spPr>
      <c:txPr>
        <a:bodyPr/>
        <a:lstStyle/>
        <a:p>
          <a:pPr>
            <a:defRPr sz="110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l-GR"/>
        </a:p>
      </c:txPr>
    </c:legend>
    <c:dispBlanksAs val="gap"/>
  </c:chart>
  <c:spPr>
    <a:solidFill>
      <a:srgbClr val="FFFFFF"/>
    </a:solidFill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l-GR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title>
      <c:tx>
        <c:rich>
          <a:bodyPr/>
          <a:lstStyle/>
          <a:p>
            <a:pPr>
              <a:defRPr sz="900" b="0" i="0" u="none" strike="noStrike" baseline="0">
                <a:solidFill>
                  <a:srgbClr val="575757"/>
                </a:solidFill>
                <a:latin typeface="Arial"/>
                <a:ea typeface="Arial"/>
                <a:cs typeface="Arial"/>
              </a:defRPr>
            </a:pPr>
            <a:r>
              <a:rPr lang="en-US" sz="900" dirty="0"/>
              <a:t>solution length, alpha-beta</a:t>
            </a:r>
          </a:p>
        </c:rich>
      </c:tx>
      <c:layout>
        <c:manualLayout>
          <c:xMode val="edge"/>
          <c:yMode val="edge"/>
          <c:x val="0.35766315313748437"/>
          <c:y val="9.929971074463171E-3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9.6716641936419045E-2"/>
          <c:y val="8.9789059518309497E-2"/>
          <c:w val="0.7753605453358271"/>
          <c:h val="0.74028345519554872"/>
        </c:manualLayout>
      </c:layout>
      <c:scatterChart>
        <c:scatterStyle val="lineMarker"/>
        <c:ser>
          <c:idx val="0"/>
          <c:order val="0"/>
          <c:tx>
            <c:strRef>
              <c:f>alpha_beta_gen_5th!$K$2:$L$2</c:f>
              <c:strCache>
                <c:ptCount val="1"/>
                <c:pt idx="0">
                  <c:v>1 1</c:v>
                </c:pt>
              </c:strCache>
            </c:strRef>
          </c:tx>
          <c:spPr>
            <a:ln w="3175">
              <a:solidFill>
                <a:srgbClr val="004586"/>
              </a:solidFill>
              <a:prstDash val="solid"/>
            </a:ln>
          </c:spPr>
          <c:marker>
            <c:symbol val="square"/>
            <c:size val="7"/>
            <c:spPr>
              <a:solidFill>
                <a:srgbClr val="004586"/>
              </a:solidFill>
              <a:ln>
                <a:solidFill>
                  <a:srgbClr val="004586"/>
                </a:solidFill>
                <a:prstDash val="solid"/>
              </a:ln>
            </c:spPr>
          </c:marker>
          <c:xVal>
            <c:numRef>
              <c:f>alpha_beta_gen_5th!$J$2:$J$20</c:f>
              <c:numCache>
                <c:formatCode>General</c:formatCode>
                <c:ptCount val="19"/>
                <c:pt idx="0">
                  <c:v>5</c:v>
                </c:pt>
                <c:pt idx="1">
                  <c:v>10</c:v>
                </c:pt>
                <c:pt idx="2">
                  <c:v>15</c:v>
                </c:pt>
                <c:pt idx="3">
                  <c:v>20</c:v>
                </c:pt>
                <c:pt idx="4">
                  <c:v>25</c:v>
                </c:pt>
                <c:pt idx="5">
                  <c:v>30</c:v>
                </c:pt>
                <c:pt idx="6">
                  <c:v>35</c:v>
                </c:pt>
                <c:pt idx="7">
                  <c:v>40</c:v>
                </c:pt>
                <c:pt idx="8">
                  <c:v>45</c:v>
                </c:pt>
                <c:pt idx="9">
                  <c:v>50</c:v>
                </c:pt>
                <c:pt idx="10">
                  <c:v>55</c:v>
                </c:pt>
                <c:pt idx="11">
                  <c:v>60</c:v>
                </c:pt>
                <c:pt idx="12">
                  <c:v>65</c:v>
                </c:pt>
                <c:pt idx="13">
                  <c:v>70</c:v>
                </c:pt>
                <c:pt idx="14">
                  <c:v>75</c:v>
                </c:pt>
                <c:pt idx="15">
                  <c:v>80</c:v>
                </c:pt>
                <c:pt idx="16">
                  <c:v>85</c:v>
                </c:pt>
                <c:pt idx="17">
                  <c:v>90</c:v>
                </c:pt>
                <c:pt idx="18">
                  <c:v>95</c:v>
                </c:pt>
              </c:numCache>
            </c:numRef>
          </c:xVal>
          <c:yVal>
            <c:numRef>
              <c:f>alpha_beta_gen_5th!$I$2:$I$20</c:f>
              <c:numCache>
                <c:formatCode>General</c:formatCode>
                <c:ptCount val="19"/>
                <c:pt idx="0">
                  <c:v>72</c:v>
                </c:pt>
                <c:pt idx="1">
                  <c:v>82.6</c:v>
                </c:pt>
                <c:pt idx="2">
                  <c:v>61.7</c:v>
                </c:pt>
                <c:pt idx="3">
                  <c:v>56.333333333333336</c:v>
                </c:pt>
                <c:pt idx="4">
                  <c:v>66.3</c:v>
                </c:pt>
                <c:pt idx="5">
                  <c:v>66.3</c:v>
                </c:pt>
                <c:pt idx="6">
                  <c:v>59.4</c:v>
                </c:pt>
                <c:pt idx="7">
                  <c:v>52.3</c:v>
                </c:pt>
                <c:pt idx="8">
                  <c:v>54.2</c:v>
                </c:pt>
                <c:pt idx="9">
                  <c:v>49.7</c:v>
                </c:pt>
                <c:pt idx="10">
                  <c:v>57.1</c:v>
                </c:pt>
                <c:pt idx="11">
                  <c:v>53.6</c:v>
                </c:pt>
                <c:pt idx="12">
                  <c:v>55.4</c:v>
                </c:pt>
                <c:pt idx="13">
                  <c:v>56.4</c:v>
                </c:pt>
                <c:pt idx="14">
                  <c:v>51.7</c:v>
                </c:pt>
                <c:pt idx="15">
                  <c:v>52.1</c:v>
                </c:pt>
                <c:pt idx="16">
                  <c:v>48.6</c:v>
                </c:pt>
                <c:pt idx="17">
                  <c:v>50.3</c:v>
                </c:pt>
                <c:pt idx="18">
                  <c:v>52.3</c:v>
                </c:pt>
              </c:numCache>
            </c:numRef>
          </c:yVal>
        </c:ser>
        <c:ser>
          <c:idx val="1"/>
          <c:order val="1"/>
          <c:tx>
            <c:strRef>
              <c:f>alpha_beta_gen_5th!$K$21:$L$21</c:f>
              <c:strCache>
                <c:ptCount val="1"/>
                <c:pt idx="0">
                  <c:v>1 2</c:v>
                </c:pt>
              </c:strCache>
            </c:strRef>
          </c:tx>
          <c:spPr>
            <a:ln w="3175">
              <a:solidFill>
                <a:srgbClr val="FF420E"/>
              </a:solidFill>
              <a:prstDash val="solid"/>
            </a:ln>
          </c:spPr>
          <c:marker>
            <c:symbol val="diamond"/>
            <c:size val="7"/>
            <c:spPr>
              <a:solidFill>
                <a:srgbClr val="FF420E"/>
              </a:solidFill>
              <a:ln>
                <a:solidFill>
                  <a:srgbClr val="FF420E"/>
                </a:solidFill>
                <a:prstDash val="solid"/>
              </a:ln>
            </c:spPr>
          </c:marker>
          <c:xVal>
            <c:numRef>
              <c:f>alpha_beta_gen_5th!$J$21:$J$39</c:f>
              <c:numCache>
                <c:formatCode>General</c:formatCode>
                <c:ptCount val="19"/>
                <c:pt idx="0">
                  <c:v>5</c:v>
                </c:pt>
                <c:pt idx="1">
                  <c:v>10</c:v>
                </c:pt>
                <c:pt idx="2">
                  <c:v>15</c:v>
                </c:pt>
                <c:pt idx="3">
                  <c:v>20</c:v>
                </c:pt>
                <c:pt idx="4">
                  <c:v>25</c:v>
                </c:pt>
                <c:pt idx="5">
                  <c:v>30</c:v>
                </c:pt>
                <c:pt idx="6">
                  <c:v>35</c:v>
                </c:pt>
                <c:pt idx="7">
                  <c:v>40</c:v>
                </c:pt>
                <c:pt idx="8">
                  <c:v>45</c:v>
                </c:pt>
                <c:pt idx="9">
                  <c:v>50</c:v>
                </c:pt>
                <c:pt idx="10">
                  <c:v>55</c:v>
                </c:pt>
                <c:pt idx="11">
                  <c:v>60</c:v>
                </c:pt>
                <c:pt idx="12">
                  <c:v>65</c:v>
                </c:pt>
                <c:pt idx="13">
                  <c:v>70</c:v>
                </c:pt>
                <c:pt idx="14">
                  <c:v>75</c:v>
                </c:pt>
                <c:pt idx="15">
                  <c:v>80</c:v>
                </c:pt>
                <c:pt idx="16">
                  <c:v>85</c:v>
                </c:pt>
                <c:pt idx="17">
                  <c:v>90</c:v>
                </c:pt>
                <c:pt idx="18">
                  <c:v>95</c:v>
                </c:pt>
              </c:numCache>
            </c:numRef>
          </c:xVal>
          <c:yVal>
            <c:numRef>
              <c:f>alpha_beta_gen_5th!$I$21:$I$39</c:f>
              <c:numCache>
                <c:formatCode>General</c:formatCode>
                <c:ptCount val="19"/>
                <c:pt idx="0">
                  <c:v>52.875</c:v>
                </c:pt>
                <c:pt idx="1">
                  <c:v>61</c:v>
                </c:pt>
                <c:pt idx="2">
                  <c:v>64.599999999999994</c:v>
                </c:pt>
                <c:pt idx="3">
                  <c:v>65.099999999999994</c:v>
                </c:pt>
                <c:pt idx="4">
                  <c:v>52.8</c:v>
                </c:pt>
                <c:pt idx="5">
                  <c:v>68.2</c:v>
                </c:pt>
                <c:pt idx="6">
                  <c:v>58.1</c:v>
                </c:pt>
                <c:pt idx="7">
                  <c:v>49.6</c:v>
                </c:pt>
                <c:pt idx="8">
                  <c:v>52.4</c:v>
                </c:pt>
                <c:pt idx="9">
                  <c:v>50.5</c:v>
                </c:pt>
                <c:pt idx="10">
                  <c:v>59.7</c:v>
                </c:pt>
                <c:pt idx="11">
                  <c:v>50.6</c:v>
                </c:pt>
                <c:pt idx="12">
                  <c:v>55.3</c:v>
                </c:pt>
                <c:pt idx="13">
                  <c:v>53.2</c:v>
                </c:pt>
                <c:pt idx="14">
                  <c:v>53.7</c:v>
                </c:pt>
                <c:pt idx="15">
                  <c:v>52</c:v>
                </c:pt>
                <c:pt idx="16">
                  <c:v>52.6</c:v>
                </c:pt>
                <c:pt idx="17">
                  <c:v>52.6</c:v>
                </c:pt>
                <c:pt idx="18">
                  <c:v>55.2</c:v>
                </c:pt>
              </c:numCache>
            </c:numRef>
          </c:yVal>
        </c:ser>
        <c:ser>
          <c:idx val="2"/>
          <c:order val="2"/>
          <c:tx>
            <c:strRef>
              <c:f>alpha_beta_gen_5th!$K$40:$L$40</c:f>
              <c:strCache>
                <c:ptCount val="1"/>
                <c:pt idx="0">
                  <c:v>1 3</c:v>
                </c:pt>
              </c:strCache>
            </c:strRef>
          </c:tx>
          <c:spPr>
            <a:ln w="3175">
              <a:solidFill>
                <a:srgbClr val="FFD320"/>
              </a:solidFill>
              <a:prstDash val="solid"/>
            </a:ln>
          </c:spPr>
          <c:marker>
            <c:symbol val="dash"/>
            <c:size val="7"/>
            <c:spPr>
              <a:noFill/>
              <a:ln>
                <a:solidFill>
                  <a:srgbClr val="FFD320"/>
                </a:solidFill>
                <a:prstDash val="solid"/>
              </a:ln>
            </c:spPr>
          </c:marker>
          <c:xVal>
            <c:numRef>
              <c:f>alpha_beta_gen_5th!$J$40:$J$58</c:f>
              <c:numCache>
                <c:formatCode>General</c:formatCode>
                <c:ptCount val="19"/>
                <c:pt idx="0">
                  <c:v>5</c:v>
                </c:pt>
                <c:pt idx="1">
                  <c:v>10</c:v>
                </c:pt>
                <c:pt idx="2">
                  <c:v>15</c:v>
                </c:pt>
                <c:pt idx="3">
                  <c:v>20</c:v>
                </c:pt>
                <c:pt idx="4">
                  <c:v>25</c:v>
                </c:pt>
                <c:pt idx="5">
                  <c:v>30</c:v>
                </c:pt>
                <c:pt idx="6">
                  <c:v>35</c:v>
                </c:pt>
                <c:pt idx="7">
                  <c:v>40</c:v>
                </c:pt>
                <c:pt idx="8">
                  <c:v>45</c:v>
                </c:pt>
                <c:pt idx="9">
                  <c:v>50</c:v>
                </c:pt>
                <c:pt idx="10">
                  <c:v>55</c:v>
                </c:pt>
                <c:pt idx="11">
                  <c:v>60</c:v>
                </c:pt>
                <c:pt idx="12">
                  <c:v>65</c:v>
                </c:pt>
                <c:pt idx="13">
                  <c:v>70</c:v>
                </c:pt>
                <c:pt idx="14">
                  <c:v>75</c:v>
                </c:pt>
                <c:pt idx="15">
                  <c:v>80</c:v>
                </c:pt>
                <c:pt idx="16">
                  <c:v>85</c:v>
                </c:pt>
                <c:pt idx="17">
                  <c:v>90</c:v>
                </c:pt>
                <c:pt idx="18">
                  <c:v>95</c:v>
                </c:pt>
              </c:numCache>
            </c:numRef>
          </c:xVal>
          <c:yVal>
            <c:numRef>
              <c:f>alpha_beta_gen_5th!$I$40:$I$58</c:f>
              <c:numCache>
                <c:formatCode>General</c:formatCode>
                <c:ptCount val="19"/>
                <c:pt idx="0">
                  <c:v>78.222222222222229</c:v>
                </c:pt>
                <c:pt idx="1">
                  <c:v>52</c:v>
                </c:pt>
                <c:pt idx="2">
                  <c:v>79.142857142857125</c:v>
                </c:pt>
                <c:pt idx="3">
                  <c:v>63.1</c:v>
                </c:pt>
                <c:pt idx="4">
                  <c:v>76.8</c:v>
                </c:pt>
                <c:pt idx="5">
                  <c:v>63</c:v>
                </c:pt>
                <c:pt idx="6">
                  <c:v>56.222222222222229</c:v>
                </c:pt>
                <c:pt idx="7">
                  <c:v>54.3</c:v>
                </c:pt>
                <c:pt idx="8">
                  <c:v>57.1</c:v>
                </c:pt>
                <c:pt idx="9">
                  <c:v>56.4</c:v>
                </c:pt>
                <c:pt idx="10">
                  <c:v>52.2</c:v>
                </c:pt>
                <c:pt idx="11">
                  <c:v>51.8</c:v>
                </c:pt>
                <c:pt idx="12">
                  <c:v>52.7</c:v>
                </c:pt>
                <c:pt idx="13">
                  <c:v>52</c:v>
                </c:pt>
                <c:pt idx="14">
                  <c:v>55.3</c:v>
                </c:pt>
                <c:pt idx="15">
                  <c:v>55.7</c:v>
                </c:pt>
                <c:pt idx="16">
                  <c:v>52.8</c:v>
                </c:pt>
                <c:pt idx="17">
                  <c:v>48.6</c:v>
                </c:pt>
                <c:pt idx="18">
                  <c:v>54.6</c:v>
                </c:pt>
              </c:numCache>
            </c:numRef>
          </c:yVal>
        </c:ser>
        <c:ser>
          <c:idx val="3"/>
          <c:order val="3"/>
          <c:tx>
            <c:strRef>
              <c:f>alpha_beta_gen_5th!$K$59:$L$59</c:f>
              <c:strCache>
                <c:ptCount val="1"/>
                <c:pt idx="0">
                  <c:v>1 4</c:v>
                </c:pt>
              </c:strCache>
            </c:strRef>
          </c:tx>
          <c:spPr>
            <a:ln w="3175">
              <a:solidFill>
                <a:srgbClr val="579D1C"/>
              </a:solidFill>
              <a:prstDash val="solid"/>
            </a:ln>
          </c:spPr>
          <c:marker>
            <c:symbol val="triangle"/>
            <c:size val="7"/>
            <c:spPr>
              <a:solidFill>
                <a:srgbClr val="579D1C"/>
              </a:solidFill>
              <a:ln>
                <a:solidFill>
                  <a:srgbClr val="579D1C"/>
                </a:solidFill>
                <a:prstDash val="solid"/>
              </a:ln>
            </c:spPr>
          </c:marker>
          <c:xVal>
            <c:numRef>
              <c:f>alpha_beta_gen_5th!$J$59:$J$77</c:f>
              <c:numCache>
                <c:formatCode>General</c:formatCode>
                <c:ptCount val="19"/>
                <c:pt idx="0">
                  <c:v>5</c:v>
                </c:pt>
                <c:pt idx="1">
                  <c:v>10</c:v>
                </c:pt>
                <c:pt idx="2">
                  <c:v>15</c:v>
                </c:pt>
                <c:pt idx="3">
                  <c:v>20</c:v>
                </c:pt>
                <c:pt idx="4">
                  <c:v>25</c:v>
                </c:pt>
                <c:pt idx="5">
                  <c:v>30</c:v>
                </c:pt>
                <c:pt idx="6">
                  <c:v>35</c:v>
                </c:pt>
                <c:pt idx="7">
                  <c:v>40</c:v>
                </c:pt>
                <c:pt idx="8">
                  <c:v>45</c:v>
                </c:pt>
                <c:pt idx="9">
                  <c:v>50</c:v>
                </c:pt>
                <c:pt idx="10">
                  <c:v>55</c:v>
                </c:pt>
                <c:pt idx="11">
                  <c:v>60</c:v>
                </c:pt>
                <c:pt idx="12">
                  <c:v>65</c:v>
                </c:pt>
                <c:pt idx="13">
                  <c:v>70</c:v>
                </c:pt>
                <c:pt idx="14">
                  <c:v>75</c:v>
                </c:pt>
                <c:pt idx="15">
                  <c:v>80</c:v>
                </c:pt>
                <c:pt idx="16">
                  <c:v>85</c:v>
                </c:pt>
                <c:pt idx="17">
                  <c:v>90</c:v>
                </c:pt>
                <c:pt idx="18">
                  <c:v>95</c:v>
                </c:pt>
              </c:numCache>
            </c:numRef>
          </c:xVal>
          <c:yVal>
            <c:numRef>
              <c:f>alpha_beta_gen_5th!$I$59:$I$77</c:f>
              <c:numCache>
                <c:formatCode>General</c:formatCode>
                <c:ptCount val="19"/>
                <c:pt idx="0">
                  <c:v>59</c:v>
                </c:pt>
                <c:pt idx="1">
                  <c:v>84</c:v>
                </c:pt>
                <c:pt idx="2">
                  <c:v>79.7</c:v>
                </c:pt>
                <c:pt idx="3">
                  <c:v>62.285714285714285</c:v>
                </c:pt>
                <c:pt idx="4">
                  <c:v>54</c:v>
                </c:pt>
                <c:pt idx="5">
                  <c:v>56.4</c:v>
                </c:pt>
                <c:pt idx="6">
                  <c:v>56.7</c:v>
                </c:pt>
                <c:pt idx="7">
                  <c:v>59.4</c:v>
                </c:pt>
                <c:pt idx="8">
                  <c:v>60.9</c:v>
                </c:pt>
                <c:pt idx="9">
                  <c:v>54.6</c:v>
                </c:pt>
                <c:pt idx="10">
                  <c:v>57.3</c:v>
                </c:pt>
                <c:pt idx="11">
                  <c:v>52</c:v>
                </c:pt>
                <c:pt idx="12">
                  <c:v>53</c:v>
                </c:pt>
                <c:pt idx="13">
                  <c:v>53.9</c:v>
                </c:pt>
                <c:pt idx="14">
                  <c:v>53.7</c:v>
                </c:pt>
                <c:pt idx="15">
                  <c:v>58.3</c:v>
                </c:pt>
                <c:pt idx="16">
                  <c:v>53.6</c:v>
                </c:pt>
                <c:pt idx="17">
                  <c:v>52.4</c:v>
                </c:pt>
                <c:pt idx="18">
                  <c:v>54.4</c:v>
                </c:pt>
              </c:numCache>
            </c:numRef>
          </c:yVal>
        </c:ser>
        <c:axId val="145144832"/>
        <c:axId val="145163776"/>
      </c:scatterChart>
      <c:valAx>
        <c:axId val="14514483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900" b="0" i="0" u="none" strike="noStrike" baseline="0">
                    <a:solidFill>
                      <a:srgbClr val="575757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900"/>
                  <a:t>generations</a:t>
                </a:r>
              </a:p>
            </c:rich>
          </c:tx>
          <c:layout>
            <c:manualLayout>
              <c:xMode val="edge"/>
              <c:yMode val="edge"/>
              <c:x val="0.43557607359085149"/>
              <c:y val="0.91573616997770257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B3B3B3"/>
            </a:solidFill>
            <a:prstDash val="solid"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575757"/>
                </a:solidFill>
                <a:latin typeface="Arial"/>
                <a:ea typeface="Arial"/>
                <a:cs typeface="Arial"/>
              </a:defRPr>
            </a:pPr>
            <a:endParaRPr lang="el-GR"/>
          </a:p>
        </c:txPr>
        <c:crossAx val="145163776"/>
        <c:crosses val="autoZero"/>
        <c:crossBetween val="midCat"/>
        <c:majorUnit val="10"/>
      </c:valAx>
      <c:valAx>
        <c:axId val="145163776"/>
        <c:scaling>
          <c:orientation val="minMax"/>
        </c:scaling>
        <c:axPos val="l"/>
        <c:majorGridlines>
          <c:spPr>
            <a:ln w="3175">
              <a:solidFill>
                <a:srgbClr val="B3B3B3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900" b="0" i="0" u="none" strike="noStrike" baseline="0">
                    <a:solidFill>
                      <a:srgbClr val="575757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900"/>
                  <a:t>solution length</a:t>
                </a:r>
              </a:p>
            </c:rich>
          </c:tx>
          <c:layout>
            <c:manualLayout>
              <c:xMode val="edge"/>
              <c:yMode val="edge"/>
              <c:x val="3.0839523819130377E-3"/>
              <c:y val="0.25559490689592834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B3B3B3"/>
            </a:solidFill>
            <a:prstDash val="solid"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575757"/>
                </a:solidFill>
                <a:latin typeface="Arial"/>
                <a:ea typeface="Arial"/>
                <a:cs typeface="Arial"/>
              </a:defRPr>
            </a:pPr>
            <a:endParaRPr lang="el-GR"/>
          </a:p>
        </c:txPr>
        <c:crossAx val="145144832"/>
        <c:crosses val="autoZero"/>
        <c:crossBetween val="midCat"/>
        <c:majorUnit val="20"/>
      </c:valAx>
      <c:spPr>
        <a:noFill/>
        <a:ln w="3175">
          <a:solidFill>
            <a:srgbClr val="B3B3B3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8580789338930221"/>
          <c:y val="0.2861542760731311"/>
          <c:w val="0.10621084440173723"/>
          <c:h val="0.31076969767081997"/>
        </c:manualLayout>
      </c:layout>
      <c:spPr>
        <a:noFill/>
        <a:ln w="25400">
          <a:noFill/>
        </a:ln>
      </c:spPr>
      <c:txPr>
        <a:bodyPr/>
        <a:lstStyle/>
        <a:p>
          <a:pPr>
            <a:defRPr sz="800" b="0" i="0" u="none" strike="noStrike" baseline="0">
              <a:solidFill>
                <a:srgbClr val="575757"/>
              </a:solidFill>
              <a:latin typeface="Arial"/>
              <a:ea typeface="Arial"/>
              <a:cs typeface="Arial"/>
            </a:defRPr>
          </a:pPr>
          <a:endParaRPr lang="el-GR"/>
        </a:p>
      </c:txPr>
    </c:legend>
    <c:dispBlanksAs val="gap"/>
  </c:chart>
  <c:spPr>
    <a:solidFill>
      <a:srgbClr val="FFFFFF"/>
    </a:solidFill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l-GR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title>
      <c:tx>
        <c:rich>
          <a:bodyPr/>
          <a:lstStyle/>
          <a:p>
            <a:pPr>
              <a:defRPr sz="900" b="0" i="0" u="none" strike="noStrike" baseline="0">
                <a:solidFill>
                  <a:srgbClr val="575757"/>
                </a:solidFill>
                <a:latin typeface="Arial"/>
                <a:ea typeface="Arial"/>
                <a:cs typeface="Arial"/>
              </a:defRPr>
            </a:pPr>
            <a:r>
              <a:rPr lang="en-US" sz="900"/>
              <a:t>solution length, alpha-beta</a:t>
            </a:r>
          </a:p>
        </c:rich>
      </c:tx>
      <c:layout>
        <c:manualLayout>
          <c:xMode val="edge"/>
          <c:yMode val="edge"/>
          <c:x val="0.33996004827500115"/>
          <c:y val="1.9667403902684849E-3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9.0854987490657249E-2"/>
          <c:y val="7.3730421430525037E-2"/>
          <c:w val="0.78476684164479449"/>
          <c:h val="0.75492035051373241"/>
        </c:manualLayout>
      </c:layout>
      <c:scatterChart>
        <c:scatterStyle val="lineMarker"/>
        <c:ser>
          <c:idx val="0"/>
          <c:order val="0"/>
          <c:tx>
            <c:strRef>
              <c:f>alpha_beta_gen_5th!$K$78:$L$78</c:f>
              <c:strCache>
                <c:ptCount val="1"/>
                <c:pt idx="0">
                  <c:v>2 1</c:v>
                </c:pt>
              </c:strCache>
            </c:strRef>
          </c:tx>
          <c:spPr>
            <a:ln w="3175">
              <a:solidFill>
                <a:srgbClr val="004586"/>
              </a:solidFill>
              <a:prstDash val="solid"/>
            </a:ln>
          </c:spPr>
          <c:marker>
            <c:symbol val="square"/>
            <c:size val="7"/>
            <c:spPr>
              <a:solidFill>
                <a:srgbClr val="004586"/>
              </a:solidFill>
              <a:ln>
                <a:solidFill>
                  <a:srgbClr val="004586"/>
                </a:solidFill>
                <a:prstDash val="solid"/>
              </a:ln>
            </c:spPr>
          </c:marker>
          <c:xVal>
            <c:numRef>
              <c:f>alpha_beta_gen_5th!$J$78:$J$96</c:f>
              <c:numCache>
                <c:formatCode>General</c:formatCode>
                <c:ptCount val="19"/>
                <c:pt idx="0">
                  <c:v>5</c:v>
                </c:pt>
                <c:pt idx="1">
                  <c:v>10</c:v>
                </c:pt>
                <c:pt idx="2">
                  <c:v>15</c:v>
                </c:pt>
                <c:pt idx="3">
                  <c:v>20</c:v>
                </c:pt>
                <c:pt idx="4">
                  <c:v>25</c:v>
                </c:pt>
                <c:pt idx="5">
                  <c:v>30</c:v>
                </c:pt>
                <c:pt idx="6">
                  <c:v>35</c:v>
                </c:pt>
                <c:pt idx="7">
                  <c:v>40</c:v>
                </c:pt>
                <c:pt idx="8">
                  <c:v>45</c:v>
                </c:pt>
                <c:pt idx="9">
                  <c:v>50</c:v>
                </c:pt>
                <c:pt idx="10">
                  <c:v>55</c:v>
                </c:pt>
                <c:pt idx="11">
                  <c:v>60</c:v>
                </c:pt>
                <c:pt idx="12">
                  <c:v>65</c:v>
                </c:pt>
                <c:pt idx="13">
                  <c:v>70</c:v>
                </c:pt>
                <c:pt idx="14">
                  <c:v>75</c:v>
                </c:pt>
                <c:pt idx="15">
                  <c:v>80</c:v>
                </c:pt>
                <c:pt idx="16">
                  <c:v>85</c:v>
                </c:pt>
                <c:pt idx="17">
                  <c:v>90</c:v>
                </c:pt>
                <c:pt idx="18">
                  <c:v>95</c:v>
                </c:pt>
              </c:numCache>
            </c:numRef>
          </c:xVal>
          <c:yVal>
            <c:numRef>
              <c:f>alpha_beta_gen_5th!$I$78:$I$96</c:f>
              <c:numCache>
                <c:formatCode>General</c:formatCode>
                <c:ptCount val="19"/>
                <c:pt idx="0">
                  <c:v>79</c:v>
                </c:pt>
                <c:pt idx="1">
                  <c:v>65.142857142857125</c:v>
                </c:pt>
                <c:pt idx="2">
                  <c:v>67.599999999999994</c:v>
                </c:pt>
                <c:pt idx="3">
                  <c:v>56.428571428571409</c:v>
                </c:pt>
                <c:pt idx="4">
                  <c:v>58</c:v>
                </c:pt>
                <c:pt idx="5">
                  <c:v>59.5555555555556</c:v>
                </c:pt>
                <c:pt idx="6">
                  <c:v>56</c:v>
                </c:pt>
                <c:pt idx="7">
                  <c:v>57.3</c:v>
                </c:pt>
                <c:pt idx="8">
                  <c:v>54</c:v>
                </c:pt>
                <c:pt idx="9">
                  <c:v>59.5</c:v>
                </c:pt>
                <c:pt idx="10">
                  <c:v>56.1</c:v>
                </c:pt>
                <c:pt idx="11">
                  <c:v>50.4</c:v>
                </c:pt>
                <c:pt idx="12">
                  <c:v>49.9</c:v>
                </c:pt>
                <c:pt idx="13">
                  <c:v>53.3</c:v>
                </c:pt>
                <c:pt idx="14">
                  <c:v>49.4</c:v>
                </c:pt>
                <c:pt idx="15">
                  <c:v>52.7</c:v>
                </c:pt>
                <c:pt idx="16">
                  <c:v>55.6</c:v>
                </c:pt>
                <c:pt idx="17">
                  <c:v>55.3</c:v>
                </c:pt>
                <c:pt idx="18">
                  <c:v>53.8</c:v>
                </c:pt>
              </c:numCache>
            </c:numRef>
          </c:yVal>
        </c:ser>
        <c:ser>
          <c:idx val="1"/>
          <c:order val="1"/>
          <c:tx>
            <c:strRef>
              <c:f>alpha_beta_gen_5th!$K$97:$L$97</c:f>
              <c:strCache>
                <c:ptCount val="1"/>
                <c:pt idx="0">
                  <c:v>2 2</c:v>
                </c:pt>
              </c:strCache>
            </c:strRef>
          </c:tx>
          <c:spPr>
            <a:ln w="3175">
              <a:solidFill>
                <a:srgbClr val="FF420E"/>
              </a:solidFill>
              <a:prstDash val="solid"/>
            </a:ln>
          </c:spPr>
          <c:marker>
            <c:symbol val="diamond"/>
            <c:size val="7"/>
            <c:spPr>
              <a:solidFill>
                <a:srgbClr val="FF420E"/>
              </a:solidFill>
              <a:ln>
                <a:solidFill>
                  <a:srgbClr val="FF420E"/>
                </a:solidFill>
                <a:prstDash val="solid"/>
              </a:ln>
            </c:spPr>
          </c:marker>
          <c:xVal>
            <c:numRef>
              <c:f>alpha_beta_gen_5th!$J$97:$J$115</c:f>
              <c:numCache>
                <c:formatCode>General</c:formatCode>
                <c:ptCount val="19"/>
                <c:pt idx="0">
                  <c:v>5</c:v>
                </c:pt>
                <c:pt idx="1">
                  <c:v>10</c:v>
                </c:pt>
                <c:pt idx="2">
                  <c:v>15</c:v>
                </c:pt>
                <c:pt idx="3">
                  <c:v>20</c:v>
                </c:pt>
                <c:pt idx="4">
                  <c:v>25</c:v>
                </c:pt>
                <c:pt idx="5">
                  <c:v>30</c:v>
                </c:pt>
                <c:pt idx="6">
                  <c:v>35</c:v>
                </c:pt>
                <c:pt idx="7">
                  <c:v>40</c:v>
                </c:pt>
                <c:pt idx="8">
                  <c:v>45</c:v>
                </c:pt>
                <c:pt idx="9">
                  <c:v>50</c:v>
                </c:pt>
                <c:pt idx="10">
                  <c:v>55</c:v>
                </c:pt>
                <c:pt idx="11">
                  <c:v>60</c:v>
                </c:pt>
                <c:pt idx="12">
                  <c:v>65</c:v>
                </c:pt>
                <c:pt idx="13">
                  <c:v>70</c:v>
                </c:pt>
                <c:pt idx="14">
                  <c:v>75</c:v>
                </c:pt>
                <c:pt idx="15">
                  <c:v>80</c:v>
                </c:pt>
                <c:pt idx="16">
                  <c:v>85</c:v>
                </c:pt>
                <c:pt idx="17">
                  <c:v>90</c:v>
                </c:pt>
                <c:pt idx="18">
                  <c:v>95</c:v>
                </c:pt>
              </c:numCache>
            </c:numRef>
          </c:xVal>
          <c:yVal>
            <c:numRef>
              <c:f>alpha_beta_gen_5th!$I$97:$I$115</c:f>
              <c:numCache>
                <c:formatCode>General</c:formatCode>
                <c:ptCount val="19"/>
                <c:pt idx="0">
                  <c:v>81.599999999999994</c:v>
                </c:pt>
                <c:pt idx="1">
                  <c:v>58.4</c:v>
                </c:pt>
                <c:pt idx="2">
                  <c:v>80.2</c:v>
                </c:pt>
                <c:pt idx="3">
                  <c:v>62</c:v>
                </c:pt>
                <c:pt idx="4">
                  <c:v>52.4</c:v>
                </c:pt>
                <c:pt idx="5">
                  <c:v>57.7</c:v>
                </c:pt>
                <c:pt idx="6">
                  <c:v>57.2</c:v>
                </c:pt>
                <c:pt idx="7">
                  <c:v>52.5</c:v>
                </c:pt>
                <c:pt idx="8">
                  <c:v>56.9</c:v>
                </c:pt>
                <c:pt idx="9">
                  <c:v>54.5</c:v>
                </c:pt>
                <c:pt idx="10">
                  <c:v>48.7</c:v>
                </c:pt>
                <c:pt idx="11">
                  <c:v>61.6</c:v>
                </c:pt>
                <c:pt idx="12">
                  <c:v>53.6</c:v>
                </c:pt>
                <c:pt idx="13">
                  <c:v>55.2</c:v>
                </c:pt>
                <c:pt idx="14">
                  <c:v>54.4</c:v>
                </c:pt>
                <c:pt idx="15">
                  <c:v>55</c:v>
                </c:pt>
                <c:pt idx="16">
                  <c:v>50.7</c:v>
                </c:pt>
                <c:pt idx="17">
                  <c:v>54.6</c:v>
                </c:pt>
                <c:pt idx="18">
                  <c:v>53.5</c:v>
                </c:pt>
              </c:numCache>
            </c:numRef>
          </c:yVal>
        </c:ser>
        <c:ser>
          <c:idx val="2"/>
          <c:order val="2"/>
          <c:tx>
            <c:strRef>
              <c:f>alpha_beta_gen_5th!$K$116:$L$116</c:f>
              <c:strCache>
                <c:ptCount val="1"/>
                <c:pt idx="0">
                  <c:v>2 3</c:v>
                </c:pt>
              </c:strCache>
            </c:strRef>
          </c:tx>
          <c:spPr>
            <a:ln w="3175">
              <a:solidFill>
                <a:srgbClr val="FFD320"/>
              </a:solidFill>
              <a:prstDash val="solid"/>
            </a:ln>
          </c:spPr>
          <c:marker>
            <c:symbol val="dash"/>
            <c:size val="7"/>
            <c:spPr>
              <a:noFill/>
              <a:ln>
                <a:solidFill>
                  <a:srgbClr val="FFD320"/>
                </a:solidFill>
                <a:prstDash val="solid"/>
              </a:ln>
            </c:spPr>
          </c:marker>
          <c:xVal>
            <c:numRef>
              <c:f>alpha_beta_gen_5th!$J$116:$J$134</c:f>
              <c:numCache>
                <c:formatCode>General</c:formatCode>
                <c:ptCount val="19"/>
                <c:pt idx="0">
                  <c:v>5</c:v>
                </c:pt>
                <c:pt idx="1">
                  <c:v>10</c:v>
                </c:pt>
                <c:pt idx="2">
                  <c:v>15</c:v>
                </c:pt>
                <c:pt idx="3">
                  <c:v>20</c:v>
                </c:pt>
                <c:pt idx="4">
                  <c:v>25</c:v>
                </c:pt>
                <c:pt idx="5">
                  <c:v>30</c:v>
                </c:pt>
                <c:pt idx="6">
                  <c:v>35</c:v>
                </c:pt>
                <c:pt idx="7">
                  <c:v>40</c:v>
                </c:pt>
                <c:pt idx="8">
                  <c:v>45</c:v>
                </c:pt>
                <c:pt idx="9">
                  <c:v>50</c:v>
                </c:pt>
                <c:pt idx="10">
                  <c:v>55</c:v>
                </c:pt>
                <c:pt idx="11">
                  <c:v>60</c:v>
                </c:pt>
                <c:pt idx="12">
                  <c:v>65</c:v>
                </c:pt>
                <c:pt idx="13">
                  <c:v>70</c:v>
                </c:pt>
                <c:pt idx="14">
                  <c:v>75</c:v>
                </c:pt>
                <c:pt idx="15">
                  <c:v>80</c:v>
                </c:pt>
                <c:pt idx="16">
                  <c:v>85</c:v>
                </c:pt>
                <c:pt idx="17">
                  <c:v>90</c:v>
                </c:pt>
                <c:pt idx="18">
                  <c:v>95</c:v>
                </c:pt>
              </c:numCache>
            </c:numRef>
          </c:xVal>
          <c:yVal>
            <c:numRef>
              <c:f>alpha_beta_gen_5th!$I$116:$I$134</c:f>
              <c:numCache>
                <c:formatCode>General</c:formatCode>
                <c:ptCount val="19"/>
                <c:pt idx="0">
                  <c:v>89.5</c:v>
                </c:pt>
                <c:pt idx="1">
                  <c:v>76.7</c:v>
                </c:pt>
                <c:pt idx="2">
                  <c:v>66.5</c:v>
                </c:pt>
                <c:pt idx="3">
                  <c:v>57.8</c:v>
                </c:pt>
                <c:pt idx="4">
                  <c:v>57</c:v>
                </c:pt>
                <c:pt idx="5">
                  <c:v>62.7</c:v>
                </c:pt>
                <c:pt idx="6">
                  <c:v>59.7</c:v>
                </c:pt>
                <c:pt idx="7">
                  <c:v>58.7</c:v>
                </c:pt>
                <c:pt idx="8">
                  <c:v>54.8</c:v>
                </c:pt>
                <c:pt idx="9">
                  <c:v>54.3</c:v>
                </c:pt>
                <c:pt idx="10">
                  <c:v>54.2</c:v>
                </c:pt>
                <c:pt idx="11">
                  <c:v>55.9</c:v>
                </c:pt>
                <c:pt idx="12">
                  <c:v>54.7</c:v>
                </c:pt>
                <c:pt idx="13">
                  <c:v>53.2</c:v>
                </c:pt>
                <c:pt idx="14">
                  <c:v>56.1</c:v>
                </c:pt>
                <c:pt idx="15">
                  <c:v>52.4</c:v>
                </c:pt>
                <c:pt idx="16">
                  <c:v>51.8</c:v>
                </c:pt>
                <c:pt idx="17">
                  <c:v>49</c:v>
                </c:pt>
                <c:pt idx="18">
                  <c:v>51.5</c:v>
                </c:pt>
              </c:numCache>
            </c:numRef>
          </c:yVal>
        </c:ser>
        <c:ser>
          <c:idx val="3"/>
          <c:order val="3"/>
          <c:tx>
            <c:strRef>
              <c:f>alpha_beta_gen_5th!$K$153:$L$153</c:f>
              <c:strCache>
                <c:ptCount val="1"/>
                <c:pt idx="0">
                  <c:v>2 4</c:v>
                </c:pt>
              </c:strCache>
            </c:strRef>
          </c:tx>
          <c:spPr>
            <a:ln w="3175">
              <a:solidFill>
                <a:srgbClr val="579D1C"/>
              </a:solidFill>
              <a:prstDash val="solid"/>
            </a:ln>
          </c:spPr>
          <c:marker>
            <c:symbol val="triangle"/>
            <c:size val="7"/>
            <c:spPr>
              <a:solidFill>
                <a:srgbClr val="579D1C"/>
              </a:solidFill>
              <a:ln>
                <a:solidFill>
                  <a:srgbClr val="579D1C"/>
                </a:solidFill>
                <a:prstDash val="solid"/>
              </a:ln>
            </c:spPr>
          </c:marker>
          <c:xVal>
            <c:numRef>
              <c:f>alpha_beta_gen_5th!$J$135:$J$153</c:f>
              <c:numCache>
                <c:formatCode>General</c:formatCode>
                <c:ptCount val="19"/>
                <c:pt idx="0">
                  <c:v>5</c:v>
                </c:pt>
                <c:pt idx="1">
                  <c:v>10</c:v>
                </c:pt>
                <c:pt idx="2">
                  <c:v>15</c:v>
                </c:pt>
                <c:pt idx="3">
                  <c:v>20</c:v>
                </c:pt>
                <c:pt idx="4">
                  <c:v>25</c:v>
                </c:pt>
                <c:pt idx="5">
                  <c:v>30</c:v>
                </c:pt>
                <c:pt idx="6">
                  <c:v>35</c:v>
                </c:pt>
                <c:pt idx="7">
                  <c:v>40</c:v>
                </c:pt>
                <c:pt idx="8">
                  <c:v>45</c:v>
                </c:pt>
                <c:pt idx="9">
                  <c:v>50</c:v>
                </c:pt>
                <c:pt idx="10">
                  <c:v>55</c:v>
                </c:pt>
                <c:pt idx="11">
                  <c:v>60</c:v>
                </c:pt>
                <c:pt idx="12">
                  <c:v>65</c:v>
                </c:pt>
                <c:pt idx="13">
                  <c:v>70</c:v>
                </c:pt>
                <c:pt idx="14">
                  <c:v>75</c:v>
                </c:pt>
                <c:pt idx="15">
                  <c:v>80</c:v>
                </c:pt>
                <c:pt idx="16">
                  <c:v>85</c:v>
                </c:pt>
                <c:pt idx="17">
                  <c:v>90</c:v>
                </c:pt>
                <c:pt idx="18">
                  <c:v>95</c:v>
                </c:pt>
              </c:numCache>
            </c:numRef>
          </c:xVal>
          <c:yVal>
            <c:numRef>
              <c:f>alpha_beta_gen_5th!$I$136:$I$153</c:f>
              <c:numCache>
                <c:formatCode>General</c:formatCode>
                <c:ptCount val="18"/>
                <c:pt idx="0">
                  <c:v>0</c:v>
                </c:pt>
                <c:pt idx="1">
                  <c:v>95.1666666666667</c:v>
                </c:pt>
                <c:pt idx="2">
                  <c:v>54.3</c:v>
                </c:pt>
                <c:pt idx="3">
                  <c:v>55.714285714285701</c:v>
                </c:pt>
                <c:pt idx="4">
                  <c:v>59.1111111111111</c:v>
                </c:pt>
                <c:pt idx="5">
                  <c:v>67.5</c:v>
                </c:pt>
                <c:pt idx="6">
                  <c:v>56.7</c:v>
                </c:pt>
                <c:pt idx="7">
                  <c:v>60.4</c:v>
                </c:pt>
                <c:pt idx="8">
                  <c:v>57.9</c:v>
                </c:pt>
                <c:pt idx="9">
                  <c:v>57.1</c:v>
                </c:pt>
                <c:pt idx="10">
                  <c:v>57.3</c:v>
                </c:pt>
                <c:pt idx="11">
                  <c:v>58.7</c:v>
                </c:pt>
                <c:pt idx="12">
                  <c:v>58.9</c:v>
                </c:pt>
                <c:pt idx="13">
                  <c:v>56.2</c:v>
                </c:pt>
                <c:pt idx="14">
                  <c:v>56.1</c:v>
                </c:pt>
                <c:pt idx="15">
                  <c:v>56</c:v>
                </c:pt>
                <c:pt idx="16">
                  <c:v>59.8</c:v>
                </c:pt>
                <c:pt idx="17">
                  <c:v>56.2</c:v>
                </c:pt>
              </c:numCache>
            </c:numRef>
          </c:yVal>
        </c:ser>
        <c:axId val="145186176"/>
        <c:axId val="145225600"/>
      </c:scatterChart>
      <c:valAx>
        <c:axId val="14518617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900" b="0" i="0" u="none" strike="noStrike" baseline="0">
                    <a:solidFill>
                      <a:srgbClr val="575757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900"/>
                  <a:t>generations</a:t>
                </a:r>
              </a:p>
            </c:rich>
          </c:tx>
          <c:layout>
            <c:manualLayout>
              <c:xMode val="edge"/>
              <c:yMode val="edge"/>
              <c:x val="0.44467215145041261"/>
              <c:y val="0.93146260436122119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B3B3B3"/>
            </a:solidFill>
            <a:prstDash val="solid"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575757"/>
                </a:solidFill>
                <a:latin typeface="Arial"/>
                <a:ea typeface="Arial"/>
                <a:cs typeface="Arial"/>
              </a:defRPr>
            </a:pPr>
            <a:endParaRPr lang="el-GR"/>
          </a:p>
        </c:txPr>
        <c:crossAx val="145225600"/>
        <c:crosses val="autoZero"/>
        <c:crossBetween val="midCat"/>
        <c:majorUnit val="10"/>
      </c:valAx>
      <c:valAx>
        <c:axId val="145225600"/>
        <c:scaling>
          <c:orientation val="minMax"/>
        </c:scaling>
        <c:axPos val="l"/>
        <c:majorGridlines>
          <c:spPr>
            <a:ln w="3175">
              <a:solidFill>
                <a:srgbClr val="B3B3B3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900" b="0" i="0" u="none" strike="noStrike" baseline="0">
                    <a:solidFill>
                      <a:srgbClr val="575757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900"/>
                  <a:t>solution length</a:t>
                </a:r>
              </a:p>
            </c:rich>
          </c:tx>
          <c:layout>
            <c:manualLayout>
              <c:xMode val="edge"/>
              <c:yMode val="edge"/>
              <c:x val="3.0839523819130377E-3"/>
              <c:y val="0.26129144267101745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B3B3B3"/>
            </a:solidFill>
            <a:prstDash val="solid"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575757"/>
                </a:solidFill>
                <a:latin typeface="Arial"/>
                <a:ea typeface="Arial"/>
                <a:cs typeface="Arial"/>
              </a:defRPr>
            </a:pPr>
            <a:endParaRPr lang="el-GR"/>
          </a:p>
        </c:txPr>
        <c:crossAx val="145186176"/>
        <c:crosses val="autoZero"/>
        <c:crossBetween val="midCat"/>
        <c:majorUnit val="20"/>
      </c:valAx>
      <c:spPr>
        <a:noFill/>
        <a:ln w="3175">
          <a:solidFill>
            <a:srgbClr val="B3B3B3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876800087489064"/>
          <c:y val="0.28395147313691527"/>
          <c:w val="0.10433902012248468"/>
          <c:h val="0.31172933463943936"/>
        </c:manualLayout>
      </c:layout>
      <c:spPr>
        <a:noFill/>
        <a:ln w="25400">
          <a:noFill/>
        </a:ln>
      </c:spPr>
      <c:txPr>
        <a:bodyPr/>
        <a:lstStyle/>
        <a:p>
          <a:pPr>
            <a:defRPr sz="800" b="0" i="0" u="none" strike="noStrike" baseline="0">
              <a:solidFill>
                <a:srgbClr val="575757"/>
              </a:solidFill>
              <a:latin typeface="Arial"/>
              <a:ea typeface="Arial"/>
              <a:cs typeface="Arial"/>
            </a:defRPr>
          </a:pPr>
          <a:endParaRPr lang="el-GR"/>
        </a:p>
      </c:txPr>
    </c:legend>
    <c:dispBlanksAs val="gap"/>
  </c:chart>
  <c:spPr>
    <a:solidFill>
      <a:srgbClr val="FFFFFF"/>
    </a:solidFill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l-GR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title>
      <c:tx>
        <c:rich>
          <a:bodyPr/>
          <a:lstStyle/>
          <a:p>
            <a:pPr>
              <a:defRPr sz="900" b="0" i="0" u="none" strike="noStrike" baseline="0">
                <a:solidFill>
                  <a:srgbClr val="575757"/>
                </a:solidFill>
                <a:latin typeface="Arial"/>
                <a:ea typeface="Arial"/>
                <a:cs typeface="Arial"/>
              </a:defRPr>
            </a:pPr>
            <a:r>
              <a:rPr lang="en-US" sz="900"/>
              <a:t>solution length, alpha-beta</a:t>
            </a:r>
          </a:p>
        </c:rich>
      </c:tx>
      <c:layout>
        <c:manualLayout>
          <c:xMode val="edge"/>
          <c:yMode val="edge"/>
          <c:x val="0.37130726992682705"/>
          <c:y val="9.9625793343610727E-3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9.3694444444444497E-2"/>
          <c:y val="8.2084639898104481E-2"/>
          <c:w val="0.7817125984251968"/>
          <c:h val="0.76743687485971579"/>
        </c:manualLayout>
      </c:layout>
      <c:scatterChart>
        <c:scatterStyle val="lineMarker"/>
        <c:ser>
          <c:idx val="0"/>
          <c:order val="0"/>
          <c:tx>
            <c:strRef>
              <c:f>alpha_beta_gen_5th!$K$154:$L$154</c:f>
              <c:strCache>
                <c:ptCount val="1"/>
                <c:pt idx="0">
                  <c:v>3 1</c:v>
                </c:pt>
              </c:strCache>
            </c:strRef>
          </c:tx>
          <c:spPr>
            <a:ln w="3175">
              <a:solidFill>
                <a:srgbClr val="004586"/>
              </a:solidFill>
              <a:prstDash val="solid"/>
            </a:ln>
          </c:spPr>
          <c:marker>
            <c:symbol val="square"/>
            <c:size val="7"/>
            <c:spPr>
              <a:solidFill>
                <a:srgbClr val="004586"/>
              </a:solidFill>
              <a:ln>
                <a:solidFill>
                  <a:srgbClr val="004586"/>
                </a:solidFill>
                <a:prstDash val="solid"/>
              </a:ln>
            </c:spPr>
          </c:marker>
          <c:xVal>
            <c:numRef>
              <c:f>alpha_beta_gen_5th!$J$154:$J$172</c:f>
              <c:numCache>
                <c:formatCode>General</c:formatCode>
                <c:ptCount val="19"/>
                <c:pt idx="0">
                  <c:v>5</c:v>
                </c:pt>
                <c:pt idx="1">
                  <c:v>10</c:v>
                </c:pt>
                <c:pt idx="2">
                  <c:v>15</c:v>
                </c:pt>
                <c:pt idx="3">
                  <c:v>20</c:v>
                </c:pt>
                <c:pt idx="4">
                  <c:v>25</c:v>
                </c:pt>
                <c:pt idx="5">
                  <c:v>30</c:v>
                </c:pt>
                <c:pt idx="6">
                  <c:v>35</c:v>
                </c:pt>
                <c:pt idx="7">
                  <c:v>40</c:v>
                </c:pt>
                <c:pt idx="8">
                  <c:v>45</c:v>
                </c:pt>
                <c:pt idx="9">
                  <c:v>50</c:v>
                </c:pt>
                <c:pt idx="10">
                  <c:v>55</c:v>
                </c:pt>
                <c:pt idx="11">
                  <c:v>60</c:v>
                </c:pt>
                <c:pt idx="12">
                  <c:v>65</c:v>
                </c:pt>
                <c:pt idx="13">
                  <c:v>70</c:v>
                </c:pt>
                <c:pt idx="14">
                  <c:v>75</c:v>
                </c:pt>
                <c:pt idx="15">
                  <c:v>80</c:v>
                </c:pt>
                <c:pt idx="16">
                  <c:v>85</c:v>
                </c:pt>
                <c:pt idx="17">
                  <c:v>90</c:v>
                </c:pt>
                <c:pt idx="18">
                  <c:v>95</c:v>
                </c:pt>
              </c:numCache>
            </c:numRef>
          </c:xVal>
          <c:yVal>
            <c:numRef>
              <c:f>alpha_beta_gen_5th!$I$154:$I$172</c:f>
              <c:numCache>
                <c:formatCode>General</c:formatCode>
                <c:ptCount val="19"/>
                <c:pt idx="0">
                  <c:v>41</c:v>
                </c:pt>
                <c:pt idx="1">
                  <c:v>72.2</c:v>
                </c:pt>
                <c:pt idx="2">
                  <c:v>68.8</c:v>
                </c:pt>
                <c:pt idx="3">
                  <c:v>57.3</c:v>
                </c:pt>
                <c:pt idx="4">
                  <c:v>64.900000000000006</c:v>
                </c:pt>
                <c:pt idx="5">
                  <c:v>59.8</c:v>
                </c:pt>
                <c:pt idx="6">
                  <c:v>57.7777777777778</c:v>
                </c:pt>
                <c:pt idx="7">
                  <c:v>52.5</c:v>
                </c:pt>
                <c:pt idx="8">
                  <c:v>59.8</c:v>
                </c:pt>
                <c:pt idx="9">
                  <c:v>56.2</c:v>
                </c:pt>
                <c:pt idx="10">
                  <c:v>56.4</c:v>
                </c:pt>
                <c:pt idx="11">
                  <c:v>53.4</c:v>
                </c:pt>
                <c:pt idx="12">
                  <c:v>52.3</c:v>
                </c:pt>
                <c:pt idx="13">
                  <c:v>52.2</c:v>
                </c:pt>
                <c:pt idx="14">
                  <c:v>54.6</c:v>
                </c:pt>
                <c:pt idx="15">
                  <c:v>54.7</c:v>
                </c:pt>
                <c:pt idx="16">
                  <c:v>56.2</c:v>
                </c:pt>
                <c:pt idx="17">
                  <c:v>52.3</c:v>
                </c:pt>
                <c:pt idx="18">
                  <c:v>55.1</c:v>
                </c:pt>
              </c:numCache>
            </c:numRef>
          </c:yVal>
        </c:ser>
        <c:ser>
          <c:idx val="1"/>
          <c:order val="1"/>
          <c:tx>
            <c:strRef>
              <c:f>alpha_beta_gen_5th!$K$173:$L$173</c:f>
              <c:strCache>
                <c:ptCount val="1"/>
                <c:pt idx="0">
                  <c:v>3 2</c:v>
                </c:pt>
              </c:strCache>
            </c:strRef>
          </c:tx>
          <c:spPr>
            <a:ln w="3175">
              <a:solidFill>
                <a:srgbClr val="FF420E"/>
              </a:solidFill>
              <a:prstDash val="solid"/>
            </a:ln>
          </c:spPr>
          <c:marker>
            <c:symbol val="diamond"/>
            <c:size val="7"/>
            <c:spPr>
              <a:solidFill>
                <a:srgbClr val="FF420E"/>
              </a:solidFill>
              <a:ln>
                <a:solidFill>
                  <a:srgbClr val="FF420E"/>
                </a:solidFill>
                <a:prstDash val="solid"/>
              </a:ln>
            </c:spPr>
          </c:marker>
          <c:xVal>
            <c:numRef>
              <c:f>alpha_beta_gen_5th!$J$173:$J$191</c:f>
              <c:numCache>
                <c:formatCode>General</c:formatCode>
                <c:ptCount val="19"/>
                <c:pt idx="0">
                  <c:v>5</c:v>
                </c:pt>
                <c:pt idx="1">
                  <c:v>10</c:v>
                </c:pt>
                <c:pt idx="2">
                  <c:v>15</c:v>
                </c:pt>
                <c:pt idx="3">
                  <c:v>20</c:v>
                </c:pt>
                <c:pt idx="4">
                  <c:v>25</c:v>
                </c:pt>
                <c:pt idx="5">
                  <c:v>30</c:v>
                </c:pt>
                <c:pt idx="6">
                  <c:v>35</c:v>
                </c:pt>
                <c:pt idx="7">
                  <c:v>40</c:v>
                </c:pt>
                <c:pt idx="8">
                  <c:v>45</c:v>
                </c:pt>
                <c:pt idx="9">
                  <c:v>50</c:v>
                </c:pt>
                <c:pt idx="10">
                  <c:v>55</c:v>
                </c:pt>
                <c:pt idx="11">
                  <c:v>60</c:v>
                </c:pt>
                <c:pt idx="12">
                  <c:v>65</c:v>
                </c:pt>
                <c:pt idx="13">
                  <c:v>70</c:v>
                </c:pt>
                <c:pt idx="14">
                  <c:v>75</c:v>
                </c:pt>
                <c:pt idx="15">
                  <c:v>80</c:v>
                </c:pt>
                <c:pt idx="16">
                  <c:v>85</c:v>
                </c:pt>
                <c:pt idx="17">
                  <c:v>90</c:v>
                </c:pt>
                <c:pt idx="18">
                  <c:v>95</c:v>
                </c:pt>
              </c:numCache>
            </c:numRef>
          </c:xVal>
          <c:yVal>
            <c:numRef>
              <c:f>alpha_beta_gen_5th!$I$173:$I$191</c:f>
              <c:numCache>
                <c:formatCode>General</c:formatCode>
                <c:ptCount val="19"/>
                <c:pt idx="0">
                  <c:v>80</c:v>
                </c:pt>
                <c:pt idx="1">
                  <c:v>92.5</c:v>
                </c:pt>
                <c:pt idx="2">
                  <c:v>80.400000000000006</c:v>
                </c:pt>
                <c:pt idx="3">
                  <c:v>58.625000000000007</c:v>
                </c:pt>
                <c:pt idx="4">
                  <c:v>56.6</c:v>
                </c:pt>
                <c:pt idx="5">
                  <c:v>53.666666666666693</c:v>
                </c:pt>
                <c:pt idx="6">
                  <c:v>57.5</c:v>
                </c:pt>
                <c:pt idx="7">
                  <c:v>55.4</c:v>
                </c:pt>
                <c:pt idx="8">
                  <c:v>57.1</c:v>
                </c:pt>
                <c:pt idx="9">
                  <c:v>54.3</c:v>
                </c:pt>
                <c:pt idx="10">
                  <c:v>56</c:v>
                </c:pt>
                <c:pt idx="11">
                  <c:v>56.3</c:v>
                </c:pt>
                <c:pt idx="12">
                  <c:v>54.8</c:v>
                </c:pt>
                <c:pt idx="13">
                  <c:v>56.9</c:v>
                </c:pt>
                <c:pt idx="14">
                  <c:v>48.4</c:v>
                </c:pt>
                <c:pt idx="15">
                  <c:v>54.7</c:v>
                </c:pt>
                <c:pt idx="16">
                  <c:v>52.6</c:v>
                </c:pt>
                <c:pt idx="17">
                  <c:v>51.2</c:v>
                </c:pt>
                <c:pt idx="18">
                  <c:v>50.9</c:v>
                </c:pt>
              </c:numCache>
            </c:numRef>
          </c:yVal>
        </c:ser>
        <c:ser>
          <c:idx val="2"/>
          <c:order val="2"/>
          <c:tx>
            <c:strRef>
              <c:f>alpha_beta_gen_5th!$K$192:$L$192</c:f>
              <c:strCache>
                <c:ptCount val="1"/>
                <c:pt idx="0">
                  <c:v>3 3</c:v>
                </c:pt>
              </c:strCache>
            </c:strRef>
          </c:tx>
          <c:spPr>
            <a:ln w="3175">
              <a:solidFill>
                <a:srgbClr val="FFD320"/>
              </a:solidFill>
              <a:prstDash val="solid"/>
            </a:ln>
          </c:spPr>
          <c:marker>
            <c:symbol val="dash"/>
            <c:size val="7"/>
            <c:spPr>
              <a:noFill/>
              <a:ln>
                <a:solidFill>
                  <a:srgbClr val="FFD320"/>
                </a:solidFill>
                <a:prstDash val="solid"/>
              </a:ln>
            </c:spPr>
          </c:marker>
          <c:xVal>
            <c:numRef>
              <c:f>alpha_beta_gen_5th!$J$192:$J$209</c:f>
              <c:numCache>
                <c:formatCode>General</c:formatCode>
                <c:ptCount val="18"/>
                <c:pt idx="0">
                  <c:v>5</c:v>
                </c:pt>
                <c:pt idx="1">
                  <c:v>10</c:v>
                </c:pt>
                <c:pt idx="2">
                  <c:v>15</c:v>
                </c:pt>
                <c:pt idx="3">
                  <c:v>20</c:v>
                </c:pt>
                <c:pt idx="4">
                  <c:v>25</c:v>
                </c:pt>
                <c:pt idx="5">
                  <c:v>30</c:v>
                </c:pt>
                <c:pt idx="6">
                  <c:v>35</c:v>
                </c:pt>
                <c:pt idx="7">
                  <c:v>40</c:v>
                </c:pt>
                <c:pt idx="8">
                  <c:v>45</c:v>
                </c:pt>
                <c:pt idx="9">
                  <c:v>50</c:v>
                </c:pt>
                <c:pt idx="10">
                  <c:v>55</c:v>
                </c:pt>
                <c:pt idx="11">
                  <c:v>60</c:v>
                </c:pt>
                <c:pt idx="12">
                  <c:v>65</c:v>
                </c:pt>
                <c:pt idx="13">
                  <c:v>70</c:v>
                </c:pt>
                <c:pt idx="14">
                  <c:v>75</c:v>
                </c:pt>
                <c:pt idx="15">
                  <c:v>80</c:v>
                </c:pt>
                <c:pt idx="16">
                  <c:v>85</c:v>
                </c:pt>
                <c:pt idx="17">
                  <c:v>90</c:v>
                </c:pt>
              </c:numCache>
            </c:numRef>
          </c:xVal>
          <c:yVal>
            <c:numRef>
              <c:f>alpha_beta_gen_5th!$I$192:$I$210</c:f>
              <c:numCache>
                <c:formatCode>General</c:formatCode>
                <c:ptCount val="19"/>
                <c:pt idx="0">
                  <c:v>67</c:v>
                </c:pt>
                <c:pt idx="1">
                  <c:v>69</c:v>
                </c:pt>
                <c:pt idx="2">
                  <c:v>60.5</c:v>
                </c:pt>
                <c:pt idx="3">
                  <c:v>61.9</c:v>
                </c:pt>
                <c:pt idx="4">
                  <c:v>59.3</c:v>
                </c:pt>
                <c:pt idx="5">
                  <c:v>56</c:v>
                </c:pt>
                <c:pt idx="6">
                  <c:v>59.8</c:v>
                </c:pt>
                <c:pt idx="7">
                  <c:v>57.3</c:v>
                </c:pt>
                <c:pt idx="8">
                  <c:v>50.4</c:v>
                </c:pt>
                <c:pt idx="9">
                  <c:v>59.5</c:v>
                </c:pt>
                <c:pt idx="10">
                  <c:v>53.2</c:v>
                </c:pt>
                <c:pt idx="11">
                  <c:v>52.6</c:v>
                </c:pt>
                <c:pt idx="12">
                  <c:v>57.3</c:v>
                </c:pt>
                <c:pt idx="13">
                  <c:v>56.3</c:v>
                </c:pt>
                <c:pt idx="14">
                  <c:v>55.1</c:v>
                </c:pt>
                <c:pt idx="15">
                  <c:v>52</c:v>
                </c:pt>
                <c:pt idx="16">
                  <c:v>49.1</c:v>
                </c:pt>
                <c:pt idx="17">
                  <c:v>56.1</c:v>
                </c:pt>
                <c:pt idx="18">
                  <c:v>56.3</c:v>
                </c:pt>
              </c:numCache>
            </c:numRef>
          </c:yVal>
        </c:ser>
        <c:ser>
          <c:idx val="3"/>
          <c:order val="3"/>
          <c:tx>
            <c:strRef>
              <c:f>alpha_beta_gen_5th!$K$211:$L$211</c:f>
              <c:strCache>
                <c:ptCount val="1"/>
                <c:pt idx="0">
                  <c:v>3 4</c:v>
                </c:pt>
              </c:strCache>
            </c:strRef>
          </c:tx>
          <c:spPr>
            <a:ln w="3175">
              <a:solidFill>
                <a:srgbClr val="579D1C"/>
              </a:solidFill>
              <a:prstDash val="solid"/>
            </a:ln>
          </c:spPr>
          <c:marker>
            <c:symbol val="triangle"/>
            <c:size val="7"/>
            <c:spPr>
              <a:solidFill>
                <a:srgbClr val="579D1C"/>
              </a:solidFill>
              <a:ln>
                <a:solidFill>
                  <a:srgbClr val="579D1C"/>
                </a:solidFill>
                <a:prstDash val="solid"/>
              </a:ln>
            </c:spPr>
          </c:marker>
          <c:xVal>
            <c:numRef>
              <c:f>alpha_beta_gen_5th!$J$211:$J$229</c:f>
              <c:numCache>
                <c:formatCode>General</c:formatCode>
                <c:ptCount val="19"/>
                <c:pt idx="0">
                  <c:v>5</c:v>
                </c:pt>
                <c:pt idx="1">
                  <c:v>10</c:v>
                </c:pt>
                <c:pt idx="2">
                  <c:v>15</c:v>
                </c:pt>
                <c:pt idx="3">
                  <c:v>20</c:v>
                </c:pt>
                <c:pt idx="4">
                  <c:v>25</c:v>
                </c:pt>
                <c:pt idx="5">
                  <c:v>30</c:v>
                </c:pt>
                <c:pt idx="6">
                  <c:v>35</c:v>
                </c:pt>
                <c:pt idx="7">
                  <c:v>40</c:v>
                </c:pt>
                <c:pt idx="8">
                  <c:v>45</c:v>
                </c:pt>
                <c:pt idx="9">
                  <c:v>50</c:v>
                </c:pt>
                <c:pt idx="10">
                  <c:v>55</c:v>
                </c:pt>
                <c:pt idx="11">
                  <c:v>60</c:v>
                </c:pt>
                <c:pt idx="12">
                  <c:v>65</c:v>
                </c:pt>
                <c:pt idx="13">
                  <c:v>70</c:v>
                </c:pt>
                <c:pt idx="14">
                  <c:v>75</c:v>
                </c:pt>
                <c:pt idx="15">
                  <c:v>80</c:v>
                </c:pt>
                <c:pt idx="16">
                  <c:v>85</c:v>
                </c:pt>
                <c:pt idx="17">
                  <c:v>90</c:v>
                </c:pt>
                <c:pt idx="18">
                  <c:v>95</c:v>
                </c:pt>
              </c:numCache>
            </c:numRef>
          </c:xVal>
          <c:yVal>
            <c:numRef>
              <c:f>alpha_beta_gen_5th!$I$211:$I$229</c:f>
              <c:numCache>
                <c:formatCode>General</c:formatCode>
                <c:ptCount val="19"/>
                <c:pt idx="0">
                  <c:v>91</c:v>
                </c:pt>
                <c:pt idx="1">
                  <c:v>78</c:v>
                </c:pt>
                <c:pt idx="2">
                  <c:v>75.571428571428584</c:v>
                </c:pt>
                <c:pt idx="3">
                  <c:v>52.7</c:v>
                </c:pt>
                <c:pt idx="4">
                  <c:v>56.5</c:v>
                </c:pt>
                <c:pt idx="5">
                  <c:v>60.3</c:v>
                </c:pt>
                <c:pt idx="6">
                  <c:v>64</c:v>
                </c:pt>
                <c:pt idx="7">
                  <c:v>55</c:v>
                </c:pt>
                <c:pt idx="8">
                  <c:v>58.6</c:v>
                </c:pt>
                <c:pt idx="9">
                  <c:v>64.599999999999994</c:v>
                </c:pt>
                <c:pt idx="10">
                  <c:v>55.7</c:v>
                </c:pt>
                <c:pt idx="11">
                  <c:v>61.444444444444386</c:v>
                </c:pt>
                <c:pt idx="12">
                  <c:v>57.4</c:v>
                </c:pt>
                <c:pt idx="13">
                  <c:v>53.1</c:v>
                </c:pt>
                <c:pt idx="14">
                  <c:v>51.7</c:v>
                </c:pt>
                <c:pt idx="15">
                  <c:v>55.2</c:v>
                </c:pt>
                <c:pt idx="16">
                  <c:v>56</c:v>
                </c:pt>
                <c:pt idx="17">
                  <c:v>58.4</c:v>
                </c:pt>
                <c:pt idx="18">
                  <c:v>50.7</c:v>
                </c:pt>
              </c:numCache>
            </c:numRef>
          </c:yVal>
        </c:ser>
        <c:axId val="145260544"/>
        <c:axId val="145262848"/>
      </c:scatterChart>
      <c:valAx>
        <c:axId val="14526054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900" b="0" i="0" u="none" strike="noStrike" baseline="0">
                    <a:solidFill>
                      <a:srgbClr val="575757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900"/>
                  <a:t>generations</a:t>
                </a:r>
              </a:p>
            </c:rich>
          </c:tx>
          <c:layout>
            <c:manualLayout>
              <c:xMode val="edge"/>
              <c:yMode val="edge"/>
              <c:x val="0.43671630634301045"/>
              <c:y val="0.92346660110363699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B3B3B3"/>
            </a:solidFill>
            <a:prstDash val="solid"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575757"/>
                </a:solidFill>
                <a:latin typeface="Arial"/>
                <a:ea typeface="Arial"/>
                <a:cs typeface="Arial"/>
              </a:defRPr>
            </a:pPr>
            <a:endParaRPr lang="el-GR"/>
          </a:p>
        </c:txPr>
        <c:crossAx val="145262848"/>
        <c:crosses val="autoZero"/>
        <c:crossBetween val="midCat"/>
        <c:majorUnit val="10"/>
      </c:valAx>
      <c:valAx>
        <c:axId val="145262848"/>
        <c:scaling>
          <c:orientation val="minMax"/>
        </c:scaling>
        <c:axPos val="l"/>
        <c:majorGridlines>
          <c:spPr>
            <a:ln w="3175">
              <a:solidFill>
                <a:srgbClr val="B3B3B3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900" b="0" i="0" u="none" strike="noStrike" baseline="0">
                    <a:solidFill>
                      <a:srgbClr val="575757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900"/>
                  <a:t>solution length</a:t>
                </a:r>
              </a:p>
            </c:rich>
          </c:tx>
          <c:layout>
            <c:manualLayout>
              <c:xMode val="edge"/>
              <c:yMode val="edge"/>
              <c:x val="3.083952381913036E-3"/>
              <c:y val="0.26928744592860221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B3B3B3"/>
            </a:solidFill>
            <a:prstDash val="solid"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575757"/>
                </a:solidFill>
                <a:latin typeface="Arial"/>
                <a:ea typeface="Arial"/>
                <a:cs typeface="Arial"/>
              </a:defRPr>
            </a:pPr>
            <a:endParaRPr lang="el-GR"/>
          </a:p>
        </c:txPr>
        <c:crossAx val="145260544"/>
        <c:crosses val="autoZero"/>
        <c:crossBetween val="midCat"/>
        <c:majorUnit val="20"/>
      </c:valAx>
      <c:spPr>
        <a:noFill/>
        <a:ln w="3175">
          <a:solidFill>
            <a:srgbClr val="B3B3B3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7395538057742783"/>
          <c:y val="0.29012433124858733"/>
          <c:w val="0.1180634295713036"/>
          <c:h val="0.29938361841609534"/>
        </c:manualLayout>
      </c:layout>
      <c:spPr>
        <a:noFill/>
        <a:ln w="25400">
          <a:noFill/>
        </a:ln>
      </c:spPr>
      <c:txPr>
        <a:bodyPr/>
        <a:lstStyle/>
        <a:p>
          <a:pPr>
            <a:defRPr sz="800" b="0" i="0" u="none" strike="noStrike" baseline="0">
              <a:solidFill>
                <a:srgbClr val="575757"/>
              </a:solidFill>
              <a:latin typeface="Arial"/>
              <a:ea typeface="Arial"/>
              <a:cs typeface="Arial"/>
            </a:defRPr>
          </a:pPr>
          <a:endParaRPr lang="el-GR"/>
        </a:p>
      </c:txPr>
    </c:legend>
    <c:dispBlanksAs val="gap"/>
  </c:chart>
  <c:spPr>
    <a:solidFill>
      <a:srgbClr val="FFFFFF"/>
    </a:solidFill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l-GR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Path Planning with the humanoid robot iCub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18DAB2-D0AD-4E34-BD7F-7F323530FD3B}" type="datetimeFigureOut">
              <a:rPr lang="el-GR" smtClean="0"/>
              <a:pPr/>
              <a:t>13/1/2009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Biologically Inspired Robotics Group (BIRG)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928169-EF18-415D-B48D-E22EDD41F49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Path Planning with the humanoid robot iCub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7E4F4A-ECDA-413C-B3C8-D876B5B255A8}" type="datetimeFigureOut">
              <a:rPr lang="el-GR" smtClean="0"/>
              <a:pPr/>
              <a:t>13/1/2009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Biologically Inspired Robotics Group (BIRG)</a:t>
            </a: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B1B65F-5DA1-4164-8D0A-B504D075B601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B1B65F-5DA1-4164-8D0A-B504D075B601}" type="slidenum">
              <a:rPr lang="el-GR" smtClean="0"/>
              <a:pPr/>
              <a:t>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Biologically Inspired Robotics Group (BIRG)</a:t>
            </a:r>
            <a:endParaRPr lang="el-GR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Path Planning with the humanoid robot iCub</a:t>
            </a:r>
            <a:endParaRPr lang="el-G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Path Planning with the humanoid robot iCub</a:t>
            </a: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Biologically Inspired Robotics Group (BIRG)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1B65F-5DA1-4164-8D0A-B504D075B601}" type="slidenum">
              <a:rPr lang="el-GR" smtClean="0"/>
              <a:pPr/>
              <a:t>2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D97FE04A-28B0-4DEA-9E70-3823DE89F523}" type="datetime1">
              <a:rPr lang="el-GR" smtClean="0"/>
              <a:pPr/>
              <a:t>13/1/2009</a:t>
            </a:fld>
            <a:endParaRPr lang="el-G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en-US" smtClean="0"/>
              <a:t>Path Planning with the humanoid robot iCub</a:t>
            </a:r>
            <a:endParaRPr lang="el-G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B3010CA9-317F-4940-9CCD-75DA0EF8C1A5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CB4D0-3718-431B-B47A-472ECE3660E5}" type="datetime1">
              <a:rPr lang="el-GR" smtClean="0"/>
              <a:pPr/>
              <a:t>13/1/2009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Path Planning with the humanoid robot iCub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10CA9-317F-4940-9CCD-75DA0EF8C1A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4F5FB-CD70-44D1-A92B-DF26A21B3F60}" type="datetime1">
              <a:rPr lang="el-GR" smtClean="0"/>
              <a:pPr/>
              <a:t>13/1/2009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Path Planning with the humanoid robot iCub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10CA9-317F-4940-9CCD-75DA0EF8C1A5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A5E9D-FFBE-4A43-B7FE-6F0080EAE6AC}" type="datetime1">
              <a:rPr lang="el-GR" smtClean="0"/>
              <a:pPr/>
              <a:t>13/1/2009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Path Planning with the humanoid robot iCub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10CA9-317F-4940-9CCD-75DA0EF8C1A5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62550C90-C486-4092-A7CE-29807FAC28B1}" type="datetime1">
              <a:rPr lang="el-GR" smtClean="0"/>
              <a:pPr/>
              <a:t>13/1/2009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en-US" smtClean="0"/>
              <a:t>Path Planning with the humanoid robot iCub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B3010CA9-317F-4940-9CCD-75DA0EF8C1A5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8B636-7529-410F-AEFC-90E7B9AA6131}" type="datetime1">
              <a:rPr lang="el-GR" smtClean="0"/>
              <a:pPr/>
              <a:t>13/1/2009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Path Planning with the humanoid robot iCub</a:t>
            </a: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10CA9-317F-4940-9CCD-75DA0EF8C1A5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554E3-F4E4-4C5F-9B60-0DB995FBC075}" type="datetime1">
              <a:rPr lang="el-GR" smtClean="0"/>
              <a:pPr/>
              <a:t>13/1/2009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Path Planning with the humanoid robot iCub</a:t>
            </a:r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10CA9-317F-4940-9CCD-75DA0EF8C1A5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DDFA2-765E-491C-AD21-B6B6B1E53FAE}" type="datetime1">
              <a:rPr lang="el-GR" smtClean="0"/>
              <a:pPr/>
              <a:t>13/1/2009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Path Planning with the humanoid robot iCub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10CA9-317F-4940-9CCD-75DA0EF8C1A5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10EB7-889C-4B16-8BA4-57582E4634FC}" type="datetime1">
              <a:rPr lang="el-GR" smtClean="0"/>
              <a:pPr/>
              <a:t>13/1/2009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Path Planning with the humanoid robot iCub</a:t>
            </a:r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10CA9-317F-4940-9CCD-75DA0EF8C1A5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EB70F-1577-455D-8D72-CBA3BAEEF655}" type="datetime1">
              <a:rPr lang="el-GR" smtClean="0"/>
              <a:pPr/>
              <a:t>13/1/2009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Path Planning with the humanoid robot iCub</a:t>
            </a: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10CA9-317F-4940-9CCD-75DA0EF8C1A5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55C97-D615-4AAA-AFCF-B3A0A909E98C}" type="datetime1">
              <a:rPr lang="el-GR" smtClean="0"/>
              <a:pPr/>
              <a:t>13/1/2009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Path Planning with the humanoid robot iCub</a:t>
            </a: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10CA9-317F-4940-9CCD-75DA0EF8C1A5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526FD8D-8E21-448E-B9AA-BAA874B3C79B}" type="datetime1">
              <a:rPr lang="el-GR" smtClean="0"/>
              <a:pPr/>
              <a:t>13/1/2009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Path Planning with the humanoid robot iCub</a:t>
            </a:r>
            <a:endParaRPr lang="el-G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3010CA9-317F-4940-9CCD-75DA0EF8C1A5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0.xml"/><Relationship Id="rId4" Type="http://schemas.openxmlformats.org/officeDocument/2006/relationships/chart" Target="../charts/char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test\aibo_reports\videos\Turn.mpeg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test\aibo_reports\videos\crawling_ACO.mpeg" TargetMode="Externa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Path Planning with the humanoid robot </a:t>
            </a:r>
            <a:r>
              <a:rPr lang="en-US" dirty="0" err="1" smtClean="0"/>
              <a:t>iCub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1000" dirty="0" smtClean="0"/>
              <a:t>Semester Project 2008</a:t>
            </a:r>
          </a:p>
          <a:p>
            <a:pPr>
              <a:lnSpc>
                <a:spcPct val="90000"/>
              </a:lnSpc>
            </a:pPr>
            <a:r>
              <a:rPr lang="en-US" sz="1000" dirty="0" err="1" smtClean="0"/>
              <a:t>Pantelis</a:t>
            </a:r>
            <a:r>
              <a:rPr lang="en-US" sz="1000" dirty="0" smtClean="0"/>
              <a:t> </a:t>
            </a:r>
            <a:r>
              <a:rPr lang="en-US" sz="1000" dirty="0" err="1" smtClean="0"/>
              <a:t>Zotos</a:t>
            </a:r>
            <a:endParaRPr lang="en-US" sz="1000" dirty="0" smtClean="0"/>
          </a:p>
          <a:p>
            <a:pPr>
              <a:lnSpc>
                <a:spcPct val="90000"/>
              </a:lnSpc>
            </a:pPr>
            <a:r>
              <a:rPr lang="en-US" sz="1000" dirty="0" smtClean="0"/>
              <a:t>Supervisor: </a:t>
            </a:r>
            <a:r>
              <a:rPr lang="el-GR" sz="1000" dirty="0" smtClean="0"/>
              <a:t>Sarah Degallier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2714612" y="6356350"/>
            <a:ext cx="3305188" cy="365125"/>
          </a:xfrm>
        </p:spPr>
        <p:txBody>
          <a:bodyPr/>
          <a:lstStyle/>
          <a:p>
            <a:r>
              <a:rPr lang="en-US" dirty="0" smtClean="0"/>
              <a:t>Biologically Inspired Robotics Group (BIRG)</a:t>
            </a: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10CA9-317F-4940-9CCD-75DA0EF8C1A5}" type="slidenum">
              <a:rPr lang="el-GR" smtClean="0"/>
              <a:pPr/>
              <a:t>1</a:t>
            </a:fld>
            <a:endParaRPr lang="el-GR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800100" y="514350"/>
          <a:ext cx="2057388" cy="1513366"/>
        </p:xfrm>
        <a:graphic>
          <a:graphicData uri="http://schemas.openxmlformats.org/presentationml/2006/ole">
            <p:oleObj spid="_x0000_s1026" name="Acrobat Document" r:id="rId4" imgW="7543800" imgH="5829300" progId="AcroExch.Document.7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6143636" y="712074"/>
          <a:ext cx="2218567" cy="1073852"/>
        </p:xfrm>
        <a:graphic>
          <a:graphicData uri="http://schemas.openxmlformats.org/presentationml/2006/ole">
            <p:oleObj spid="_x0000_s1027" name="Acrobat Document" r:id="rId5" imgW="3876675" imgH="1876425" progId="AcroExch.Document.7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Performance Tests – Parameters selection (2)</a:t>
            </a: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Path Planning with the humanoid robot iCub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B3010CA9-317F-4940-9CCD-75DA0EF8C1A5}" type="slidenum">
              <a:rPr lang="el-GR" smtClean="0"/>
              <a:pPr/>
              <a:t>10</a:t>
            </a:fld>
            <a:endParaRPr lang="el-GR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6929454" y="1571612"/>
            <a:ext cx="2214546" cy="221457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1" dirty="0" smtClean="0"/>
              <a:t>1</a:t>
            </a:r>
            <a:r>
              <a:rPr lang="en-US" sz="2000" b="1" baseline="30000" dirty="0" smtClean="0"/>
              <a:t>st</a:t>
            </a:r>
            <a:r>
              <a:rPr lang="en-US" sz="2000" b="1" dirty="0" smtClean="0"/>
              <a:t>  environment. </a:t>
            </a:r>
            <a:r>
              <a:rPr lang="en-US" sz="2000" b="1" dirty="0" smtClean="0">
                <a:solidFill>
                  <a:srgbClr val="FF0000"/>
                </a:solidFill>
              </a:rPr>
              <a:t>Increasing number of ants.</a:t>
            </a:r>
            <a:endParaRPr lang="en-US" sz="2000" b="1" dirty="0">
              <a:solidFill>
                <a:srgbClr val="FF0000"/>
              </a:solidFill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1" dirty="0" smtClean="0"/>
              <a:t>10 executions for each set of parameters. Average solution length </a:t>
            </a:r>
            <a:endParaRPr kumimoji="0" lang="el-GR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5857884" y="4143380"/>
            <a:ext cx="3286116" cy="22145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endParaRPr kumimoji="0" lang="el-GR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6000760" y="4143380"/>
            <a:ext cx="3143240" cy="221457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1" dirty="0" smtClean="0"/>
              <a:t>The </a:t>
            </a:r>
            <a:r>
              <a:rPr lang="en-US" sz="2000" b="1" dirty="0" smtClean="0">
                <a:solidFill>
                  <a:srgbClr val="FF0000"/>
                </a:solidFill>
              </a:rPr>
              <a:t>variance</a:t>
            </a:r>
            <a:r>
              <a:rPr lang="en-US" sz="2000" b="1" dirty="0" smtClean="0"/>
              <a:t> of the found solutions decreases as the number of ants increases. 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Stabilization</a:t>
            </a:r>
            <a:r>
              <a:rPr kumimoji="0" lang="en-US" sz="2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after 100 ants.</a:t>
            </a:r>
            <a:endParaRPr kumimoji="0" lang="el-GR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1" name="Chart 10"/>
          <p:cNvGraphicFramePr>
            <a:graphicFrameLocks/>
          </p:cNvGraphicFramePr>
          <p:nvPr/>
        </p:nvGraphicFramePr>
        <p:xfrm>
          <a:off x="0" y="3786190"/>
          <a:ext cx="6000760" cy="24288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Chart 12"/>
          <p:cNvGraphicFramePr>
            <a:graphicFrameLocks/>
          </p:cNvGraphicFramePr>
          <p:nvPr/>
        </p:nvGraphicFramePr>
        <p:xfrm>
          <a:off x="0" y="1214422"/>
          <a:ext cx="7000892" cy="26574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Performance Tests – Parameters selection (3)</a:t>
            </a: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Path Planning with the humanoid robot iCub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B3010CA9-317F-4940-9CCD-75DA0EF8C1A5}" type="slidenum">
              <a:rPr lang="el-GR" smtClean="0"/>
              <a:pPr/>
              <a:t>11</a:t>
            </a:fld>
            <a:endParaRPr lang="el-GR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6929454" y="1571612"/>
            <a:ext cx="2214546" cy="47149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200" b="1" dirty="0" smtClean="0"/>
              <a:t>2</a:t>
            </a:r>
            <a:r>
              <a:rPr lang="en-US" sz="2200" b="1" baseline="30000" dirty="0" smtClean="0"/>
              <a:t>nd</a:t>
            </a:r>
            <a:r>
              <a:rPr lang="en-US" sz="2200" b="1" dirty="0" smtClean="0"/>
              <a:t>  environment. </a:t>
            </a:r>
            <a:r>
              <a:rPr lang="en-US" sz="2200" b="1" dirty="0"/>
              <a:t> </a:t>
            </a:r>
            <a:r>
              <a:rPr lang="en-US" sz="2200" b="1" dirty="0" smtClean="0"/>
              <a:t>20 and 100 ants. </a:t>
            </a:r>
            <a:r>
              <a:rPr lang="en-US" sz="2200" b="1" dirty="0" smtClean="0">
                <a:solidFill>
                  <a:srgbClr val="FF0000"/>
                </a:solidFill>
              </a:rPr>
              <a:t>Increasing number of generations</a:t>
            </a:r>
            <a:r>
              <a:rPr lang="en-US" sz="2200" b="1" dirty="0" smtClean="0"/>
              <a:t>. 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200" b="1" dirty="0" smtClean="0"/>
              <a:t>For 100 ants, stabilization after about 100 generations. </a:t>
            </a:r>
            <a:endParaRPr kumimoji="0" lang="el-GR" sz="2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1" name="Chart 10"/>
          <p:cNvGraphicFramePr>
            <a:graphicFrameLocks/>
          </p:cNvGraphicFramePr>
          <p:nvPr/>
        </p:nvGraphicFramePr>
        <p:xfrm>
          <a:off x="0" y="3714752"/>
          <a:ext cx="7000892" cy="25717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Chart 11"/>
          <p:cNvGraphicFramePr>
            <a:graphicFrameLocks/>
          </p:cNvGraphicFramePr>
          <p:nvPr/>
        </p:nvGraphicFramePr>
        <p:xfrm>
          <a:off x="0" y="1357298"/>
          <a:ext cx="7000892" cy="24288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Performance Tests – Parameters selection (4)</a:t>
            </a: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Path Planning with the humanoid robot iCub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10CA9-317F-4940-9CCD-75DA0EF8C1A5}" type="slidenum">
              <a:rPr lang="el-GR" smtClean="0"/>
              <a:pPr/>
              <a:t>12</a:t>
            </a:fld>
            <a:endParaRPr lang="el-GR"/>
          </a:p>
        </p:txBody>
      </p:sp>
      <p:graphicFrame>
        <p:nvGraphicFramePr>
          <p:cNvPr id="6" name="Chart 5"/>
          <p:cNvGraphicFramePr>
            <a:graphicFrameLocks/>
          </p:cNvGraphicFramePr>
          <p:nvPr/>
        </p:nvGraphicFramePr>
        <p:xfrm>
          <a:off x="0" y="3857628"/>
          <a:ext cx="7072330" cy="25003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/>
        </p:nvGraphicFramePr>
        <p:xfrm>
          <a:off x="0" y="1357298"/>
          <a:ext cx="7000892" cy="25003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Content Placeholder 2"/>
          <p:cNvSpPr txBox="1">
            <a:spLocks/>
          </p:cNvSpPr>
          <p:nvPr/>
        </p:nvSpPr>
        <p:spPr>
          <a:xfrm>
            <a:off x="6929454" y="1571612"/>
            <a:ext cx="2214546" cy="47149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200" b="1" dirty="0" smtClean="0"/>
              <a:t>2</a:t>
            </a:r>
            <a:r>
              <a:rPr lang="en-US" sz="2200" b="1" baseline="30000" dirty="0" smtClean="0"/>
              <a:t>nd</a:t>
            </a:r>
            <a:r>
              <a:rPr lang="en-US" sz="2200" b="1" dirty="0" smtClean="0"/>
              <a:t>  environment.100 ants. </a:t>
            </a:r>
            <a:r>
              <a:rPr lang="en-US" sz="2200" b="1" dirty="0" smtClean="0">
                <a:solidFill>
                  <a:srgbClr val="FF0000"/>
                </a:solidFill>
              </a:rPr>
              <a:t>Increasing number of generations</a:t>
            </a:r>
            <a:r>
              <a:rPr lang="en-US" sz="2200" b="1" dirty="0" smtClean="0"/>
              <a:t>. 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200" b="1" dirty="0" smtClean="0"/>
              <a:t>Comparison of average solution and best of 10 executions.</a:t>
            </a:r>
            <a:endParaRPr kumimoji="0" lang="el-GR" sz="2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Performance Tests – Parameters selection (5)</a:t>
            </a: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Path Planning with the humanoid robot iCub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B3010CA9-317F-4940-9CCD-75DA0EF8C1A5}" type="slidenum">
              <a:rPr lang="el-GR" smtClean="0"/>
              <a:pPr/>
              <a:t>13</a:t>
            </a:fld>
            <a:endParaRPr lang="el-GR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0" y="5429264"/>
            <a:ext cx="9144000" cy="85725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200" b="1" noProof="0" dirty="0" smtClean="0"/>
              <a:t>3</a:t>
            </a:r>
            <a:r>
              <a:rPr lang="en-US" sz="2200" b="1" baseline="30000" noProof="0" dirty="0" smtClean="0"/>
              <a:t>rd</a:t>
            </a:r>
            <a:r>
              <a:rPr lang="en-US" sz="2200" b="1" noProof="0" dirty="0" smtClean="0"/>
              <a:t> environment. Different combinations of </a:t>
            </a:r>
            <a:r>
              <a:rPr lang="el-GR" sz="2200" b="1" noProof="0" dirty="0" smtClean="0">
                <a:solidFill>
                  <a:srgbClr val="FF0000"/>
                </a:solidFill>
              </a:rPr>
              <a:t>α</a:t>
            </a:r>
            <a:r>
              <a:rPr lang="en-US" sz="2200" b="1" noProof="0" dirty="0" smtClean="0"/>
              <a:t> and </a:t>
            </a:r>
            <a:r>
              <a:rPr lang="el-GR" sz="2200" b="1" noProof="0" dirty="0" smtClean="0">
                <a:solidFill>
                  <a:srgbClr val="FF0000"/>
                </a:solidFill>
              </a:rPr>
              <a:t>β</a:t>
            </a:r>
            <a:r>
              <a:rPr lang="el-GR" sz="2200" b="1" noProof="0" dirty="0" smtClean="0"/>
              <a:t>. </a:t>
            </a:r>
            <a:r>
              <a:rPr lang="en-US" sz="2200" b="1" noProof="0" dirty="0" smtClean="0"/>
              <a:t>All combinations converge at about same quality solutions but in different number of generations.  The pair </a:t>
            </a:r>
            <a:r>
              <a:rPr lang="el-GR" sz="2200" b="1" noProof="0" dirty="0" smtClean="0">
                <a:solidFill>
                  <a:srgbClr val="FF0000"/>
                </a:solidFill>
              </a:rPr>
              <a:t>α=2, β=1 </a:t>
            </a:r>
            <a:r>
              <a:rPr lang="en-US" sz="2200" b="1" noProof="0" dirty="0" smtClean="0"/>
              <a:t>was chosen.</a:t>
            </a:r>
            <a:endParaRPr kumimoji="0" lang="el-GR" sz="2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2" name="Chart 11"/>
          <p:cNvGraphicFramePr>
            <a:graphicFrameLocks/>
          </p:cNvGraphicFramePr>
          <p:nvPr/>
        </p:nvGraphicFramePr>
        <p:xfrm>
          <a:off x="0" y="1357298"/>
          <a:ext cx="4572000" cy="19502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Chart 12"/>
          <p:cNvGraphicFramePr>
            <a:graphicFrameLocks/>
          </p:cNvGraphicFramePr>
          <p:nvPr/>
        </p:nvGraphicFramePr>
        <p:xfrm>
          <a:off x="4572000" y="1428736"/>
          <a:ext cx="4572000" cy="1857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Chart 13"/>
          <p:cNvGraphicFramePr>
            <a:graphicFrameLocks/>
          </p:cNvGraphicFramePr>
          <p:nvPr/>
        </p:nvGraphicFramePr>
        <p:xfrm>
          <a:off x="1" y="3357562"/>
          <a:ext cx="4572000" cy="20717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5" name="Chart 14"/>
          <p:cNvGraphicFramePr>
            <a:graphicFrameLocks/>
          </p:cNvGraphicFramePr>
          <p:nvPr/>
        </p:nvGraphicFramePr>
        <p:xfrm>
          <a:off x="4572000" y="3286124"/>
          <a:ext cx="4572000" cy="21431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Performance Tests – Parameters selection </a:t>
            </a:r>
            <a:r>
              <a:rPr lang="en-US" b="1" dirty="0" smtClean="0"/>
              <a:t>(6)</a:t>
            </a:r>
            <a:endParaRPr lang="el-G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Path Planning with the humanoid robot iCub</a:t>
            </a:r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10CA9-317F-4940-9CCD-75DA0EF8C1A5}" type="slidenum">
              <a:rPr lang="el-GR" smtClean="0"/>
              <a:pPr/>
              <a:t>14</a:t>
            </a:fld>
            <a:endParaRPr lang="el-GR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 large </a:t>
            </a:r>
            <a:r>
              <a:rPr lang="en-US" dirty="0" smtClean="0"/>
              <a:t>values of </a:t>
            </a:r>
            <a:r>
              <a:rPr lang="el-GR" dirty="0" smtClean="0"/>
              <a:t>α </a:t>
            </a:r>
            <a:r>
              <a:rPr lang="en-US" dirty="0" smtClean="0"/>
              <a:t>(</a:t>
            </a:r>
            <a:r>
              <a:rPr lang="en-US" dirty="0" smtClean="0"/>
              <a:t>bigger than 1), the algorithm is expected to </a:t>
            </a:r>
            <a:r>
              <a:rPr lang="en-US" dirty="0" smtClean="0">
                <a:solidFill>
                  <a:srgbClr val="7030A0"/>
                </a:solidFill>
              </a:rPr>
              <a:t>stagnate </a:t>
            </a:r>
            <a:r>
              <a:rPr lang="en-US" dirty="0" smtClean="0">
                <a:solidFill>
                  <a:srgbClr val="7030A0"/>
                </a:solidFill>
              </a:rPr>
              <a:t>to the first </a:t>
            </a:r>
            <a:r>
              <a:rPr lang="en-US" dirty="0" smtClean="0">
                <a:solidFill>
                  <a:srgbClr val="7030A0"/>
                </a:solidFill>
              </a:rPr>
              <a:t>good solution </a:t>
            </a:r>
            <a:r>
              <a:rPr lang="en-US" dirty="0" smtClean="0">
                <a:solidFill>
                  <a:srgbClr val="7030A0"/>
                </a:solidFill>
              </a:rPr>
              <a:t>found</a:t>
            </a:r>
            <a:r>
              <a:rPr lang="en-US" dirty="0" smtClean="0"/>
              <a:t>. </a:t>
            </a:r>
          </a:p>
          <a:p>
            <a:r>
              <a:rPr lang="en-US" dirty="0" smtClean="0"/>
              <a:t>If </a:t>
            </a:r>
            <a:r>
              <a:rPr lang="en-US" dirty="0" smtClean="0"/>
              <a:t>a very </a:t>
            </a:r>
            <a:r>
              <a:rPr lang="en-US" dirty="0" smtClean="0">
                <a:solidFill>
                  <a:srgbClr val="7030A0"/>
                </a:solidFill>
              </a:rPr>
              <a:t>good heuristic </a:t>
            </a:r>
            <a:r>
              <a:rPr lang="en-US" dirty="0" smtClean="0"/>
              <a:t>is available we should use bigger values </a:t>
            </a:r>
            <a:r>
              <a:rPr lang="en-US" dirty="0" smtClean="0"/>
              <a:t>for </a:t>
            </a:r>
            <a:r>
              <a:rPr lang="el-GR" dirty="0" smtClean="0"/>
              <a:t>β</a:t>
            </a:r>
            <a:r>
              <a:rPr lang="en-US" dirty="0" smtClean="0"/>
              <a:t> </a:t>
            </a:r>
            <a:r>
              <a:rPr lang="en-US" dirty="0" smtClean="0"/>
              <a:t>in order to take advantage of it</a:t>
            </a:r>
            <a:r>
              <a:rPr lang="en-US" dirty="0" smtClean="0"/>
              <a:t>.</a:t>
            </a:r>
          </a:p>
          <a:p>
            <a:r>
              <a:rPr lang="en-US" dirty="0" smtClean="0"/>
              <a:t>Environments with random distribution of obstacles : difficult </a:t>
            </a:r>
            <a:r>
              <a:rPr lang="en-US" dirty="0" smtClean="0"/>
              <a:t>to </a:t>
            </a:r>
            <a:r>
              <a:rPr lang="en-US" dirty="0" smtClean="0"/>
              <a:t>find </a:t>
            </a:r>
            <a:r>
              <a:rPr lang="en-US" dirty="0" smtClean="0"/>
              <a:t>a </a:t>
            </a:r>
            <a:r>
              <a:rPr lang="en-US" dirty="0" smtClean="0"/>
              <a:t>very good </a:t>
            </a:r>
            <a:r>
              <a:rPr lang="en-US" dirty="0" smtClean="0"/>
              <a:t>heuristic for every kind of problem</a:t>
            </a:r>
            <a:r>
              <a:rPr lang="en-US" dirty="0" smtClean="0"/>
              <a:t>.</a:t>
            </a:r>
          </a:p>
          <a:p>
            <a:r>
              <a:rPr lang="en-US" dirty="0" smtClean="0"/>
              <a:t>Parameters selected for the integration of the ACO algorithm to the </a:t>
            </a:r>
            <a:r>
              <a:rPr lang="en-US" dirty="0" err="1" smtClean="0"/>
              <a:t>iCub</a:t>
            </a:r>
            <a:r>
              <a:rPr lang="en-US" dirty="0" smtClean="0"/>
              <a:t>: 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Number of ants = 100</a:t>
            </a:r>
            <a:r>
              <a:rPr lang="en-US" dirty="0" smtClean="0"/>
              <a:t>. </a:t>
            </a:r>
            <a:r>
              <a:rPr lang="el-GR" dirty="0" smtClean="0"/>
              <a:t> </a:t>
            </a:r>
            <a:r>
              <a:rPr lang="el-GR" dirty="0" smtClean="0">
                <a:solidFill>
                  <a:srgbClr val="7030A0"/>
                </a:solidFill>
              </a:rPr>
              <a:t>α = 2, β=1</a:t>
            </a:r>
            <a:r>
              <a:rPr lang="el-GR" dirty="0" smtClean="0"/>
              <a:t>. 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Number of generations : time limit or fixed number.</a:t>
            </a:r>
            <a:r>
              <a:rPr lang="en-US" dirty="0" smtClean="0"/>
              <a:t> </a:t>
            </a:r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Overview of the presentation</a:t>
            </a: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Path Planning with the humanoid robot iCub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B3010CA9-317F-4940-9CCD-75DA0EF8C1A5}" type="slidenum">
              <a:rPr lang="el-GR" smtClean="0"/>
              <a:pPr/>
              <a:t>15</a:t>
            </a:fld>
            <a:endParaRPr lang="el-GR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Path Planning?</a:t>
            </a:r>
          </a:p>
          <a:p>
            <a:r>
              <a:rPr lang="en-US" dirty="0" smtClean="0"/>
              <a:t> Ant Colony Optimization</a:t>
            </a:r>
          </a:p>
          <a:p>
            <a:r>
              <a:rPr lang="en-US" dirty="0" smtClean="0"/>
              <a:t>Performance Tests – Parameters selection</a:t>
            </a:r>
          </a:p>
          <a:p>
            <a:r>
              <a:rPr lang="en-US" b="1" dirty="0" err="1" smtClean="0"/>
              <a:t>iCub</a:t>
            </a:r>
            <a:r>
              <a:rPr lang="en-US" b="1" dirty="0" smtClean="0"/>
              <a:t> robot – Steering</a:t>
            </a:r>
          </a:p>
          <a:p>
            <a:r>
              <a:rPr lang="en-US" dirty="0" smtClean="0"/>
              <a:t>Integration of the ACO algorithm in the </a:t>
            </a:r>
            <a:r>
              <a:rPr lang="en-US" dirty="0" err="1" smtClean="0"/>
              <a:t>iCub</a:t>
            </a:r>
            <a:r>
              <a:rPr lang="en-US" dirty="0" smtClean="0"/>
              <a:t> simulation </a:t>
            </a:r>
          </a:p>
          <a:p>
            <a:r>
              <a:rPr lang="en-US" dirty="0" smtClean="0"/>
              <a:t>Results</a:t>
            </a:r>
          </a:p>
          <a:p>
            <a:r>
              <a:rPr lang="en-US" dirty="0" smtClean="0"/>
              <a:t>Future Improvements </a:t>
            </a:r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iCub</a:t>
            </a:r>
            <a:r>
              <a:rPr lang="en-US" b="1" dirty="0" smtClean="0"/>
              <a:t> robot – Steering (1)</a:t>
            </a: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Path Planning with the humanoid robot iCub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B3010CA9-317F-4940-9CCD-75DA0EF8C1A5}" type="slidenum">
              <a:rPr lang="el-GR" smtClean="0"/>
              <a:pPr/>
              <a:t>16</a:t>
            </a:fld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1"/>
            <a:ext cx="8229600" cy="2257428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/>
              <a:t>iCub</a:t>
            </a:r>
            <a:r>
              <a:rPr lang="en-US" dirty="0"/>
              <a:t> is an infant-like </a:t>
            </a:r>
            <a:r>
              <a:rPr lang="en-US" dirty="0" smtClean="0"/>
              <a:t>robot with the cognitive abilities of a 2 years-old child. </a:t>
            </a:r>
          </a:p>
          <a:p>
            <a:r>
              <a:rPr lang="en-US" dirty="0" smtClean="0"/>
              <a:t>Its crawling is controlled by a CPG developed by </a:t>
            </a:r>
            <a:r>
              <a:rPr lang="en-US" dirty="0" err="1" smtClean="0"/>
              <a:t>Righetti</a:t>
            </a:r>
            <a:r>
              <a:rPr lang="en-US" dirty="0" smtClean="0"/>
              <a:t> (</a:t>
            </a:r>
            <a:r>
              <a:rPr lang="el-GR" dirty="0" smtClean="0"/>
              <a:t>2006</a:t>
            </a:r>
            <a:r>
              <a:rPr lang="en-US" dirty="0" smtClean="0"/>
              <a:t>).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Add steering ability to </a:t>
            </a:r>
            <a:r>
              <a:rPr lang="en-US" dirty="0" err="1" smtClean="0">
                <a:solidFill>
                  <a:srgbClr val="7030A0"/>
                </a:solidFill>
              </a:rPr>
              <a:t>iCub</a:t>
            </a:r>
            <a:r>
              <a:rPr lang="en-US" dirty="0" smtClean="0"/>
              <a:t>. Take advantage of the ability to turn its torso around 3 </a:t>
            </a:r>
            <a:r>
              <a:rPr lang="en-US" dirty="0" err="1" smtClean="0"/>
              <a:t>axises</a:t>
            </a:r>
            <a:r>
              <a:rPr lang="en-US" dirty="0" smtClean="0"/>
              <a:t>.</a:t>
            </a:r>
            <a:endParaRPr lang="el-GR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857628"/>
            <a:ext cx="2961904" cy="2400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71802" y="3857628"/>
            <a:ext cx="2952745" cy="23813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76969" y="3857628"/>
            <a:ext cx="2967031" cy="2383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iCub</a:t>
            </a:r>
            <a:r>
              <a:rPr lang="en-US" b="1" dirty="0" smtClean="0"/>
              <a:t> robot – Steering (2)</a:t>
            </a: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Path Planning with the humanoid robot iCub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B3010CA9-317F-4940-9CCD-75DA0EF8C1A5}" type="slidenum">
              <a:rPr lang="el-GR" smtClean="0"/>
              <a:pPr/>
              <a:t>17</a:t>
            </a:fld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1"/>
            <a:ext cx="8229600" cy="47147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Rotate around y-axis and x-axis.</a:t>
            </a:r>
            <a:endParaRPr lang="el-GR" dirty="0"/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285992"/>
            <a:ext cx="2500298" cy="3039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14612" y="2285992"/>
            <a:ext cx="2560321" cy="304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Content Placeholder 2"/>
          <p:cNvSpPr txBox="1">
            <a:spLocks/>
          </p:cNvSpPr>
          <p:nvPr/>
        </p:nvSpPr>
        <p:spPr>
          <a:xfrm>
            <a:off x="5357818" y="2071678"/>
            <a:ext cx="3571900" cy="400052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dirty="0" smtClean="0"/>
              <a:t>The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sz="3200" dirty="0"/>
              <a:t>outer limbs </a:t>
            </a:r>
            <a:r>
              <a:rPr lang="en-US" sz="3200" dirty="0" smtClean="0"/>
              <a:t>have to make </a:t>
            </a:r>
            <a:r>
              <a:rPr lang="en-US" sz="3200" dirty="0"/>
              <a:t>a bigger step than the inner </a:t>
            </a:r>
            <a:r>
              <a:rPr lang="en-US" sz="3200" dirty="0" smtClean="0"/>
              <a:t>ones during steering.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dirty="0" smtClean="0"/>
              <a:t>Very small changes at each step, such that the motion to be as smooth as possible.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iCub</a:t>
            </a:r>
            <a:r>
              <a:rPr lang="en-US" b="1" dirty="0" smtClean="0"/>
              <a:t> robot – Steering (2)</a:t>
            </a: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Path Planning with the humanoid robot iCub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B3010CA9-317F-4940-9CCD-75DA0EF8C1A5}" type="slidenum">
              <a:rPr lang="el-GR" smtClean="0"/>
              <a:pPr/>
              <a:t>18</a:t>
            </a:fld>
            <a:endParaRPr lang="el-GR"/>
          </a:p>
        </p:txBody>
      </p:sp>
      <p:pic>
        <p:nvPicPr>
          <p:cNvPr id="6" name="Turn.mpeg">
            <a:hlinkClick r:id="" action="ppaction://media"/>
          </p:cNvPr>
          <p:cNvPicPr>
            <a:picLocks noGrp="1" noRot="1" noChangeAspect="1"/>
          </p:cNvPicPr>
          <p:nvPr>
            <p:ph sz="quarter"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3048000" y="2544763"/>
            <a:ext cx="3048000" cy="228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9640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of the presentation</a:t>
            </a: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Path Planning with the humanoid robot iCub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B3010CA9-317F-4940-9CCD-75DA0EF8C1A5}" type="slidenum">
              <a:rPr lang="el-GR" smtClean="0"/>
              <a:pPr/>
              <a:t>19</a:t>
            </a:fld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Path Planning?</a:t>
            </a:r>
          </a:p>
          <a:p>
            <a:r>
              <a:rPr lang="en-US" dirty="0" smtClean="0"/>
              <a:t> Ant Colony Optimization</a:t>
            </a:r>
          </a:p>
          <a:p>
            <a:r>
              <a:rPr lang="en-US" dirty="0" smtClean="0"/>
              <a:t>Performance Tests – Parameters selection</a:t>
            </a:r>
          </a:p>
          <a:p>
            <a:r>
              <a:rPr lang="en-US" dirty="0" err="1" smtClean="0"/>
              <a:t>iCub</a:t>
            </a:r>
            <a:r>
              <a:rPr lang="en-US" dirty="0" smtClean="0"/>
              <a:t> robot – Steering</a:t>
            </a:r>
          </a:p>
          <a:p>
            <a:r>
              <a:rPr lang="en-US" b="1" dirty="0" smtClean="0"/>
              <a:t>Integration of the ACO algorithm in the </a:t>
            </a:r>
            <a:r>
              <a:rPr lang="en-US" b="1" dirty="0" err="1" smtClean="0"/>
              <a:t>iCub</a:t>
            </a:r>
            <a:r>
              <a:rPr lang="en-US" b="1" dirty="0" smtClean="0"/>
              <a:t> simulation</a:t>
            </a:r>
            <a:r>
              <a:rPr lang="en-US" dirty="0" smtClean="0"/>
              <a:t> </a:t>
            </a:r>
          </a:p>
          <a:p>
            <a:r>
              <a:rPr lang="en-US" dirty="0" smtClean="0"/>
              <a:t>Results</a:t>
            </a:r>
          </a:p>
          <a:p>
            <a:r>
              <a:rPr lang="en-US" dirty="0" smtClean="0"/>
              <a:t>Future Improvements </a:t>
            </a:r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of the presentation</a:t>
            </a: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Path Planning with the humanoid robot </a:t>
            </a:r>
            <a:r>
              <a:rPr lang="en-US" dirty="0" err="1" smtClean="0"/>
              <a:t>iCub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B3010CA9-317F-4940-9CCD-75DA0EF8C1A5}" type="slidenum">
              <a:rPr lang="el-GR" smtClean="0"/>
              <a:pPr/>
              <a:t>2</a:t>
            </a:fld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What is Path Planning?</a:t>
            </a:r>
          </a:p>
          <a:p>
            <a:r>
              <a:rPr lang="en-US" dirty="0" smtClean="0"/>
              <a:t>Ant Colony Optimization</a:t>
            </a:r>
          </a:p>
          <a:p>
            <a:r>
              <a:rPr lang="en-US" dirty="0" smtClean="0"/>
              <a:t>Performance Tests – Parameters selection</a:t>
            </a:r>
          </a:p>
          <a:p>
            <a:r>
              <a:rPr lang="en-US" dirty="0" err="1" smtClean="0"/>
              <a:t>iCub</a:t>
            </a:r>
            <a:r>
              <a:rPr lang="en-US" dirty="0" smtClean="0"/>
              <a:t> robot – </a:t>
            </a:r>
            <a:r>
              <a:rPr lang="en-US" dirty="0"/>
              <a:t>S</a:t>
            </a:r>
            <a:r>
              <a:rPr lang="en-US" dirty="0" smtClean="0"/>
              <a:t>teering</a:t>
            </a:r>
          </a:p>
          <a:p>
            <a:r>
              <a:rPr lang="en-US" dirty="0" smtClean="0"/>
              <a:t>Integration of the ACO algorithm in the </a:t>
            </a:r>
            <a:r>
              <a:rPr lang="en-US" dirty="0" err="1" smtClean="0"/>
              <a:t>iCub</a:t>
            </a:r>
            <a:r>
              <a:rPr lang="en-US" dirty="0"/>
              <a:t> </a:t>
            </a:r>
            <a:r>
              <a:rPr lang="en-US" dirty="0" smtClean="0"/>
              <a:t>simulation </a:t>
            </a:r>
          </a:p>
          <a:p>
            <a:r>
              <a:rPr lang="en-US" dirty="0" smtClean="0"/>
              <a:t>Results</a:t>
            </a:r>
          </a:p>
          <a:p>
            <a:r>
              <a:rPr lang="en-US" dirty="0" smtClean="0"/>
              <a:t>Future Improvements </a:t>
            </a:r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Integration of the ACO algorithm in the </a:t>
            </a:r>
            <a:r>
              <a:rPr lang="en-US" b="1" dirty="0" err="1" smtClean="0"/>
              <a:t>iCub</a:t>
            </a:r>
            <a:r>
              <a:rPr lang="en-US" b="1" dirty="0" smtClean="0"/>
              <a:t> simulation (1)</a:t>
            </a:r>
            <a:r>
              <a:rPr lang="en-US" dirty="0" smtClean="0"/>
              <a:t> </a:t>
            </a: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Path Planning with the humanoid robot iCub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B3010CA9-317F-4940-9CCD-75DA0EF8C1A5}" type="slidenum">
              <a:rPr lang="el-GR" smtClean="0"/>
              <a:pPr/>
              <a:t>20</a:t>
            </a:fld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1"/>
            <a:ext cx="8229600" cy="1185858"/>
          </a:xfrm>
        </p:spPr>
        <p:txBody>
          <a:bodyPr/>
          <a:lstStyle/>
          <a:p>
            <a:r>
              <a:rPr lang="en-US" dirty="0" smtClean="0"/>
              <a:t>Board of 8x8 squares surrounded by a wall and with 5 square obstacles inside</a:t>
            </a:r>
            <a:endParaRPr lang="el-GR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57158" y="2786058"/>
            <a:ext cx="3071834" cy="35004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200" dirty="0" smtClean="0">
                <a:solidFill>
                  <a:srgbClr val="7030A0"/>
                </a:solidFill>
              </a:rPr>
              <a:t>4 modifications</a:t>
            </a:r>
            <a:r>
              <a:rPr lang="en-US" sz="2200" dirty="0" smtClean="0"/>
              <a:t>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200" dirty="0" smtClean="0"/>
              <a:t>The robot is not able to steer in a very big angle.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200" dirty="0" smtClean="0"/>
              <a:t>a diagonal movement must not be valid if there are two obstacles adjacent to the robot's movement.</a:t>
            </a:r>
            <a:endParaRPr kumimoji="0" lang="el-GR" sz="2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14744" y="2857496"/>
            <a:ext cx="2276473" cy="2238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43702" y="2857496"/>
            <a:ext cx="2237507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Integration of the ACO algorithm in the </a:t>
            </a:r>
            <a:r>
              <a:rPr lang="en-US" b="1" dirty="0" err="1" smtClean="0"/>
              <a:t>iCub</a:t>
            </a:r>
            <a:r>
              <a:rPr lang="en-US" b="1" dirty="0" smtClean="0"/>
              <a:t> simulation (2)</a:t>
            </a:r>
            <a:r>
              <a:rPr lang="en-US" dirty="0" smtClean="0"/>
              <a:t> </a:t>
            </a: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Path Planning with the humanoid robot iCub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B3010CA9-317F-4940-9CCD-75DA0EF8C1A5}" type="slidenum">
              <a:rPr lang="el-GR" smtClean="0"/>
              <a:pPr/>
              <a:t>21</a:t>
            </a:fld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5329246" cy="4614881"/>
          </a:xfrm>
        </p:spPr>
        <p:txBody>
          <a:bodyPr/>
          <a:lstStyle/>
          <a:p>
            <a:pPr lvl="0"/>
            <a:r>
              <a:rPr lang="en-US" dirty="0" smtClean="0"/>
              <a:t>4 modifications. </a:t>
            </a:r>
          </a:p>
          <a:p>
            <a:pPr marL="514350" lvl="0" indent="-514350">
              <a:buFont typeface="+mj-lt"/>
              <a:buAutoNum type="arabicPeriod" startAt="3"/>
            </a:pPr>
            <a:r>
              <a:rPr lang="en-US" dirty="0" smtClean="0"/>
              <a:t>The robot prefers to move straight instead of steering.</a:t>
            </a:r>
          </a:p>
          <a:p>
            <a:pPr marL="514350" lvl="0" indent="-514350">
              <a:buFont typeface="+mj-lt"/>
              <a:buAutoNum type="arabicPeriod" startAt="3"/>
            </a:pPr>
            <a:r>
              <a:rPr lang="en-US" dirty="0" smtClean="0"/>
              <a:t>The robot prefers to move diagonally instead of making a 90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º</a:t>
            </a:r>
            <a:r>
              <a:rPr lang="en-US" dirty="0" smtClean="0"/>
              <a:t> turn.</a:t>
            </a:r>
          </a:p>
          <a:p>
            <a:pPr marL="514350" indent="-514350"/>
            <a:r>
              <a:rPr lang="en-US" dirty="0" smtClean="0"/>
              <a:t>The obstacles can change their position dynamically.</a:t>
            </a:r>
          </a:p>
          <a:p>
            <a:pPr marL="514350" indent="-514350">
              <a:buNone/>
            </a:pPr>
            <a:endParaRPr lang="el-GR" dirty="0"/>
          </a:p>
        </p:txBody>
      </p:sp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15074" y="1571612"/>
            <a:ext cx="2105024" cy="2078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17832" y="3929066"/>
            <a:ext cx="2140381" cy="21131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of the presentation</a:t>
            </a: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Path Planning with the humanoid robot iCub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B3010CA9-317F-4940-9CCD-75DA0EF8C1A5}" type="slidenum">
              <a:rPr lang="el-GR" smtClean="0"/>
              <a:pPr/>
              <a:t>22</a:t>
            </a:fld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Path Planning?</a:t>
            </a:r>
          </a:p>
          <a:p>
            <a:r>
              <a:rPr lang="en-US" dirty="0" smtClean="0"/>
              <a:t> Ant Colony Optimization</a:t>
            </a:r>
          </a:p>
          <a:p>
            <a:r>
              <a:rPr lang="en-US" dirty="0" smtClean="0"/>
              <a:t>Performance Tests – Parameters selection</a:t>
            </a:r>
          </a:p>
          <a:p>
            <a:r>
              <a:rPr lang="en-US" dirty="0" err="1" smtClean="0"/>
              <a:t>iCub</a:t>
            </a:r>
            <a:r>
              <a:rPr lang="en-US" dirty="0" smtClean="0"/>
              <a:t> robot – Steering</a:t>
            </a:r>
          </a:p>
          <a:p>
            <a:r>
              <a:rPr lang="en-US" dirty="0" smtClean="0"/>
              <a:t>Integration of the ACO algorithm in the </a:t>
            </a:r>
            <a:r>
              <a:rPr lang="en-US" dirty="0" err="1" smtClean="0"/>
              <a:t>iCub</a:t>
            </a:r>
            <a:r>
              <a:rPr lang="en-US" dirty="0" smtClean="0"/>
              <a:t> simulation </a:t>
            </a:r>
          </a:p>
          <a:p>
            <a:r>
              <a:rPr lang="en-US" b="1" dirty="0" smtClean="0"/>
              <a:t>Results</a:t>
            </a:r>
          </a:p>
          <a:p>
            <a:r>
              <a:rPr lang="en-US" dirty="0" smtClean="0"/>
              <a:t>Future Improvements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Results</a:t>
            </a: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Path Planning with the humanoid robot iCub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B3010CA9-317F-4940-9CCD-75DA0EF8C1A5}" type="slidenum">
              <a:rPr lang="el-GR" smtClean="0"/>
              <a:pPr/>
              <a:t>23</a:t>
            </a:fld>
            <a:endParaRPr lang="el-GR"/>
          </a:p>
        </p:txBody>
      </p:sp>
      <p:pic>
        <p:nvPicPr>
          <p:cNvPr id="1741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14283" y="1230080"/>
            <a:ext cx="2088000" cy="19729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33100" y="1219394"/>
            <a:ext cx="2088000" cy="198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57752" y="1214422"/>
            <a:ext cx="2088000" cy="1988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crawling_ACO.mpeg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6"/>
          <a:stretch>
            <a:fillRect/>
          </a:stretch>
        </p:blipFill>
        <p:spPr>
          <a:xfrm>
            <a:off x="928662" y="3571876"/>
            <a:ext cx="3048000" cy="2286000"/>
          </a:xfrm>
          <a:prstGeom prst="rect">
            <a:avLst/>
          </a:prstGeom>
        </p:spPr>
      </p:pic>
      <p:sp>
        <p:nvSpPr>
          <p:cNvPr id="10" name="Content Placeholder 2"/>
          <p:cNvSpPr txBox="1">
            <a:spLocks/>
          </p:cNvSpPr>
          <p:nvPr/>
        </p:nvSpPr>
        <p:spPr>
          <a:xfrm>
            <a:off x="4214810" y="3357562"/>
            <a:ext cx="4714908" cy="268605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dirty="0" smtClean="0"/>
              <a:t>Example of dynamically changed environment. The robot </a:t>
            </a:r>
            <a:r>
              <a:rPr lang="en-US" sz="3200" dirty="0" err="1" smtClean="0"/>
              <a:t>recomputes</a:t>
            </a:r>
            <a:r>
              <a:rPr lang="en-US" sz="3200" dirty="0" smtClean="0"/>
              <a:t> its plan to the goal position, when it detects a change in the positions of the obstacles.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7000892" y="1142983"/>
            <a:ext cx="2143108" cy="2143141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noProof="0" dirty="0" smtClean="0"/>
              <a:t>Grids, in which the </a:t>
            </a:r>
            <a:r>
              <a:rPr lang="en-US" sz="3200" noProof="0" dirty="0" err="1" smtClean="0"/>
              <a:t>iCub</a:t>
            </a:r>
            <a:r>
              <a:rPr lang="en-US" sz="3200" noProof="0" dirty="0" smtClean="0"/>
              <a:t> successfully reached the goal position.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video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of the presentation</a:t>
            </a: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Path Planning with the humanoid robot iCub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B3010CA9-317F-4940-9CCD-75DA0EF8C1A5}" type="slidenum">
              <a:rPr lang="el-GR" smtClean="0"/>
              <a:pPr/>
              <a:t>24</a:t>
            </a:fld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Path Planning?</a:t>
            </a:r>
          </a:p>
          <a:p>
            <a:r>
              <a:rPr lang="en-US" dirty="0" smtClean="0"/>
              <a:t> Ant Colony Optimization</a:t>
            </a:r>
          </a:p>
          <a:p>
            <a:r>
              <a:rPr lang="en-US" dirty="0" smtClean="0"/>
              <a:t>Performance Tests – Parameters selection</a:t>
            </a:r>
          </a:p>
          <a:p>
            <a:r>
              <a:rPr lang="en-US" dirty="0" err="1" smtClean="0"/>
              <a:t>iCub</a:t>
            </a:r>
            <a:r>
              <a:rPr lang="en-US" dirty="0" smtClean="0"/>
              <a:t> robot – Steering</a:t>
            </a:r>
          </a:p>
          <a:p>
            <a:r>
              <a:rPr lang="en-US" dirty="0" smtClean="0"/>
              <a:t>Integration of the ACO algorithm in the </a:t>
            </a:r>
            <a:r>
              <a:rPr lang="en-US" dirty="0" err="1" smtClean="0"/>
              <a:t>iCub</a:t>
            </a:r>
            <a:r>
              <a:rPr lang="en-US" dirty="0" smtClean="0"/>
              <a:t> simulation </a:t>
            </a:r>
          </a:p>
          <a:p>
            <a:r>
              <a:rPr lang="en-US" dirty="0" smtClean="0"/>
              <a:t>Results</a:t>
            </a:r>
          </a:p>
          <a:p>
            <a:r>
              <a:rPr lang="en-US" b="1" dirty="0" smtClean="0"/>
              <a:t>Future Improvements</a:t>
            </a:r>
            <a:endParaRPr lang="el-GR" b="1" dirty="0" smtClean="0"/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Future Improvements</a:t>
            </a: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Path Planning with the humanoid robot iCub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B3010CA9-317F-4940-9CCD-75DA0EF8C1A5}" type="slidenum">
              <a:rPr lang="el-GR" smtClean="0"/>
              <a:pPr/>
              <a:t>25</a:t>
            </a:fld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Recomputation</a:t>
            </a:r>
            <a:r>
              <a:rPr lang="en-US" dirty="0" smtClean="0"/>
              <a:t> of the robot's path to the goal position during the simulation, for instance after every 5 steps.</a:t>
            </a:r>
          </a:p>
          <a:p>
            <a:r>
              <a:rPr lang="en-US" dirty="0" smtClean="0"/>
              <a:t>Multiple executions of the algorithm and selection of the shortest path.</a:t>
            </a:r>
          </a:p>
          <a:p>
            <a:r>
              <a:rPr lang="en-US" dirty="0" smtClean="0"/>
              <a:t>Ability to detect if </a:t>
            </a:r>
            <a:r>
              <a:rPr lang="en-US" dirty="0" err="1" smtClean="0"/>
              <a:t>iCub</a:t>
            </a:r>
            <a:r>
              <a:rPr lang="en-US" dirty="0" smtClean="0"/>
              <a:t> is following a wrong route.</a:t>
            </a:r>
          </a:p>
          <a:p>
            <a:r>
              <a:rPr lang="en-US" dirty="0" smtClean="0"/>
              <a:t>Integration of the ACO algorithm in the real </a:t>
            </a:r>
            <a:r>
              <a:rPr lang="en-US" dirty="0" err="1" smtClean="0"/>
              <a:t>iCub</a:t>
            </a:r>
            <a:r>
              <a:rPr lang="en-US" dirty="0" smtClean="0"/>
              <a:t> robot and test of its performance in real environment conditions.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Path Planning with the humanoid robot iCub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B3010CA9-317F-4940-9CCD-75DA0EF8C1A5}" type="slidenum">
              <a:rPr lang="el-GR" smtClean="0"/>
              <a:pPr/>
              <a:t>26</a:t>
            </a:fld>
            <a:endParaRPr lang="el-GR"/>
          </a:p>
        </p:txBody>
      </p:sp>
      <p:pic>
        <p:nvPicPr>
          <p:cNvPr id="6" name="Content Placeholder 5" descr="images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3857620" y="2500306"/>
            <a:ext cx="1465728" cy="195887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Path Planning?</a:t>
            </a: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Path Planning with the humanoid robot iCub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B3010CA9-317F-4940-9CCD-75DA0EF8C1A5}" type="slidenum">
              <a:rPr lang="el-GR" smtClean="0"/>
              <a:pPr/>
              <a:t>3</a:t>
            </a:fld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Examine of the </a:t>
            </a:r>
            <a:r>
              <a:rPr lang="el-GR" dirty="0" smtClean="0"/>
              <a:t>existence of a</a:t>
            </a:r>
            <a:r>
              <a:rPr lang="en-US" dirty="0" smtClean="0"/>
              <a:t> </a:t>
            </a:r>
            <a:r>
              <a:rPr lang="el-GR" dirty="0" smtClean="0"/>
              <a:t>collision-free path</a:t>
            </a:r>
            <a:r>
              <a:rPr lang="en-US" dirty="0"/>
              <a:t> </a:t>
            </a:r>
            <a:r>
              <a:rPr lang="en-US" dirty="0" smtClean="0"/>
              <a:t>in an environment with obstacles</a:t>
            </a:r>
          </a:p>
          <a:p>
            <a:r>
              <a:rPr lang="en-US" dirty="0" smtClean="0"/>
              <a:t>C</a:t>
            </a:r>
            <a:r>
              <a:rPr lang="el-GR" dirty="0" smtClean="0"/>
              <a:t>omputation of such a path</a:t>
            </a:r>
            <a:endParaRPr lang="en-US" dirty="0" smtClean="0"/>
          </a:p>
          <a:p>
            <a:r>
              <a:rPr lang="el-GR" dirty="0" smtClean="0"/>
              <a:t>Efficiency</a:t>
            </a:r>
            <a:r>
              <a:rPr lang="en-US" dirty="0" smtClean="0"/>
              <a:t> : to find the shortest path to the destination in short time.</a:t>
            </a:r>
          </a:p>
          <a:p>
            <a:r>
              <a:rPr lang="en-US" dirty="0" smtClean="0"/>
              <a:t>Reliability : the</a:t>
            </a:r>
            <a:r>
              <a:rPr lang="el-GR" dirty="0" smtClean="0"/>
              <a:t> </a:t>
            </a:r>
            <a:r>
              <a:rPr lang="en-US" dirty="0" smtClean="0"/>
              <a:t>robot must not collide with obstacles.</a:t>
            </a:r>
          </a:p>
          <a:p>
            <a:endParaRPr lang="en-US" dirty="0" smtClean="0"/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of the presentation</a:t>
            </a: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Path Planning with the humanoid robot iCub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B3010CA9-317F-4940-9CCD-75DA0EF8C1A5}" type="slidenum">
              <a:rPr lang="el-GR" smtClean="0"/>
              <a:pPr/>
              <a:t>4</a:t>
            </a:fld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Path Planning?</a:t>
            </a:r>
          </a:p>
          <a:p>
            <a:r>
              <a:rPr lang="en-US" b="1" dirty="0" smtClean="0"/>
              <a:t>Ant Colony Optimization</a:t>
            </a:r>
          </a:p>
          <a:p>
            <a:r>
              <a:rPr lang="en-US" dirty="0" smtClean="0"/>
              <a:t>Performance Tests – Parameters selection</a:t>
            </a:r>
          </a:p>
          <a:p>
            <a:r>
              <a:rPr lang="en-US" dirty="0" err="1" smtClean="0"/>
              <a:t>iCub</a:t>
            </a:r>
            <a:r>
              <a:rPr lang="en-US" dirty="0" smtClean="0"/>
              <a:t> robot – </a:t>
            </a:r>
            <a:r>
              <a:rPr lang="en-US" dirty="0"/>
              <a:t>S</a:t>
            </a:r>
            <a:r>
              <a:rPr lang="en-US" dirty="0" smtClean="0"/>
              <a:t>teering</a:t>
            </a:r>
          </a:p>
          <a:p>
            <a:r>
              <a:rPr lang="en-US" dirty="0" smtClean="0"/>
              <a:t>Integration of the ACO algorithm in the </a:t>
            </a:r>
            <a:r>
              <a:rPr lang="en-US" dirty="0" err="1" smtClean="0"/>
              <a:t>iCub</a:t>
            </a:r>
            <a:r>
              <a:rPr lang="en-US" dirty="0" smtClean="0"/>
              <a:t> simulation </a:t>
            </a:r>
          </a:p>
          <a:p>
            <a:r>
              <a:rPr lang="en-US" dirty="0" smtClean="0"/>
              <a:t>Results</a:t>
            </a:r>
          </a:p>
          <a:p>
            <a:r>
              <a:rPr lang="en-US" dirty="0" smtClean="0"/>
              <a:t>Future Improvements </a:t>
            </a:r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Ant Colony Optimization (1)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Path Planning with the humanoid robot iCub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B3010CA9-317F-4940-9CCD-75DA0EF8C1A5}" type="slidenum">
              <a:rPr lang="el-GR" smtClean="0"/>
              <a:pPr/>
              <a:t>5</a:t>
            </a:fld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4389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sz="3600" b="1" dirty="0" smtClean="0"/>
              <a:t>B</a:t>
            </a:r>
            <a:r>
              <a:rPr lang="el-GR" sz="3600" b="1" dirty="0" smtClean="0"/>
              <a:t>iological inspiration</a:t>
            </a:r>
            <a:r>
              <a:rPr lang="en-US" sz="3600" b="1" dirty="0" smtClean="0"/>
              <a:t>: </a:t>
            </a:r>
            <a:r>
              <a:rPr lang="el-GR" sz="3600" dirty="0" smtClean="0"/>
              <a:t>many ant species</a:t>
            </a:r>
            <a:r>
              <a:rPr lang="en-US" sz="3600" dirty="0" smtClean="0"/>
              <a:t> </a:t>
            </a:r>
            <a:r>
              <a:rPr lang="el-GR" sz="3600" dirty="0" smtClean="0"/>
              <a:t>deposit on the ground a substance, called </a:t>
            </a:r>
            <a:r>
              <a:rPr lang="el-GR" sz="3600" b="1" dirty="0" smtClean="0">
                <a:solidFill>
                  <a:srgbClr val="7030A0"/>
                </a:solidFill>
              </a:rPr>
              <a:t>pheromone</a:t>
            </a:r>
            <a:r>
              <a:rPr lang="en-US" sz="3600" dirty="0" smtClean="0"/>
              <a:t>,  on their way to the food. Other ants follow the path with the highest concentration in pheromone…</a:t>
            </a:r>
            <a:endParaRPr lang="en-US" sz="3600" b="1" dirty="0" smtClean="0"/>
          </a:p>
          <a:p>
            <a:r>
              <a:rPr lang="en-US" sz="3600" dirty="0" smtClean="0"/>
              <a:t>They will find a solution in any case, if it exists. </a:t>
            </a:r>
            <a:r>
              <a:rPr lang="en-US" sz="3600" b="1" dirty="0" smtClean="0">
                <a:solidFill>
                  <a:srgbClr val="7030A0"/>
                </a:solidFill>
              </a:rPr>
              <a:t>Theoretical proof of the convergence to the optimal solution </a:t>
            </a:r>
            <a:r>
              <a:rPr lang="en-US" sz="3600" dirty="0" smtClean="0"/>
              <a:t>(</a:t>
            </a:r>
            <a:r>
              <a:rPr lang="en-US" sz="3600" dirty="0" err="1" smtClean="0"/>
              <a:t>Gutjahr</a:t>
            </a:r>
            <a:r>
              <a:rPr lang="en-US" sz="3600" dirty="0" smtClean="0"/>
              <a:t> 2000).</a:t>
            </a:r>
          </a:p>
          <a:p>
            <a:endParaRPr lang="en-US" sz="3600" dirty="0" smtClean="0"/>
          </a:p>
          <a:p>
            <a:endParaRPr lang="en-US" dirty="0" smtClean="0"/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Ant Colony Optimization (2)</a:t>
            </a: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Path Planning with the humanoid robot iCub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B3010CA9-317F-4940-9CCD-75DA0EF8C1A5}" type="slidenum">
              <a:rPr lang="el-GR" smtClean="0"/>
              <a:pPr/>
              <a:t>6</a:t>
            </a:fld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5829312" cy="4525963"/>
          </a:xfrm>
        </p:spPr>
        <p:txBody>
          <a:bodyPr>
            <a:normAutofit/>
          </a:bodyPr>
          <a:lstStyle/>
          <a:p>
            <a:r>
              <a:rPr lang="en-US" b="1" dirty="0" smtClean="0"/>
              <a:t>Heuristic function: </a:t>
            </a:r>
            <a:r>
              <a:rPr lang="en-US" dirty="0" smtClean="0"/>
              <a:t>ACO algorithm is able to take advantage of the specific characteristics of a problem by using a well defined </a:t>
            </a:r>
            <a:r>
              <a:rPr lang="en-US" b="1" dirty="0" smtClean="0">
                <a:solidFill>
                  <a:srgbClr val="7030A0"/>
                </a:solidFill>
              </a:rPr>
              <a:t>heuristic</a:t>
            </a:r>
            <a:r>
              <a:rPr lang="en-US" dirty="0" smtClean="0"/>
              <a:t> function. </a:t>
            </a:r>
          </a:p>
          <a:p>
            <a:r>
              <a:rPr lang="en-US" b="1" dirty="0" smtClean="0"/>
              <a:t>In our implementation:</a:t>
            </a:r>
            <a:r>
              <a:rPr lang="en-US" dirty="0" smtClean="0"/>
              <a:t>  the world considered as a </a:t>
            </a:r>
            <a:r>
              <a:rPr lang="en-US" dirty="0"/>
              <a:t>grid of </a:t>
            </a:r>
            <a:r>
              <a:rPr lang="en-US" dirty="0" smtClean="0"/>
              <a:t>squares.</a:t>
            </a:r>
          </a:p>
          <a:p>
            <a:r>
              <a:rPr lang="en-US" dirty="0" smtClean="0"/>
              <a:t>A</a:t>
            </a:r>
            <a:r>
              <a:rPr lang="el-GR" dirty="0" smtClean="0"/>
              <a:t> set of </a:t>
            </a:r>
            <a:r>
              <a:rPr lang="en-US" dirty="0" smtClean="0"/>
              <a:t>artificial</a:t>
            </a:r>
            <a:r>
              <a:rPr lang="el-GR" dirty="0" smtClean="0"/>
              <a:t> ants</a:t>
            </a:r>
            <a:r>
              <a:rPr lang="en-US" dirty="0" smtClean="0"/>
              <a:t> </a:t>
            </a:r>
            <a:r>
              <a:rPr lang="el-GR" dirty="0" smtClean="0"/>
              <a:t>search for </a:t>
            </a:r>
            <a:r>
              <a:rPr lang="en-US" dirty="0" smtClean="0"/>
              <a:t>a short</a:t>
            </a:r>
            <a:r>
              <a:rPr lang="el-GR" dirty="0" smtClean="0"/>
              <a:t> </a:t>
            </a:r>
            <a:r>
              <a:rPr lang="en-US" dirty="0" smtClean="0"/>
              <a:t>path from the start to the end. </a:t>
            </a:r>
            <a:r>
              <a:rPr lang="el-GR" dirty="0" smtClean="0"/>
              <a:t> </a:t>
            </a:r>
            <a:endParaRPr lang="el-GR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43636" y="2857496"/>
            <a:ext cx="2693593" cy="19002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Ant Colony Optimization (3)</a:t>
            </a: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Path Planning with the humanoid robot iCub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B3010CA9-317F-4940-9CCD-75DA0EF8C1A5}" type="slidenum">
              <a:rPr lang="el-GR" smtClean="0"/>
              <a:pPr/>
              <a:t>7</a:t>
            </a:fld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1"/>
            <a:ext cx="8329642" cy="168592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Each </a:t>
            </a:r>
            <a:r>
              <a:rPr lang="en-US" dirty="0" smtClean="0"/>
              <a:t>agent has </a:t>
            </a:r>
            <a:r>
              <a:rPr lang="en-US" dirty="0"/>
              <a:t>a current position in the grid, can move by one </a:t>
            </a:r>
            <a:r>
              <a:rPr lang="en-US" dirty="0" smtClean="0"/>
              <a:t>square, 7 possible new positions.</a:t>
            </a:r>
          </a:p>
          <a:p>
            <a:r>
              <a:rPr lang="en-US" dirty="0" smtClean="0"/>
              <a:t>At each step, random decision according to a probability distribution.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3143248"/>
            <a:ext cx="7429553" cy="1541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457168" y="5214950"/>
            <a:ext cx="8686832" cy="10429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642910" y="4714884"/>
            <a:ext cx="8258204" cy="1614486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dirty="0" smtClean="0"/>
              <a:t>After all ants have found a solution, the shortest path is selected and is updated with pheromone.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Continue until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no more improvement is happening or until a fixed number of iterations (generations).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of the presentation</a:t>
            </a: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Path Planning with the humanoid robot iCub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B3010CA9-317F-4940-9CCD-75DA0EF8C1A5}" type="slidenum">
              <a:rPr lang="el-GR" smtClean="0"/>
              <a:pPr/>
              <a:t>8</a:t>
            </a:fld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Path Planning?</a:t>
            </a:r>
          </a:p>
          <a:p>
            <a:r>
              <a:rPr lang="en-US" dirty="0" smtClean="0"/>
              <a:t> Ant Colony Optimization</a:t>
            </a:r>
          </a:p>
          <a:p>
            <a:r>
              <a:rPr lang="en-US" b="1" dirty="0" smtClean="0"/>
              <a:t>Performance Tests – Parameters selection</a:t>
            </a:r>
          </a:p>
          <a:p>
            <a:r>
              <a:rPr lang="en-US" dirty="0" err="1" smtClean="0"/>
              <a:t>iCub</a:t>
            </a:r>
            <a:r>
              <a:rPr lang="en-US" dirty="0" smtClean="0"/>
              <a:t> robot – </a:t>
            </a:r>
            <a:r>
              <a:rPr lang="en-US" dirty="0"/>
              <a:t>S</a:t>
            </a:r>
            <a:r>
              <a:rPr lang="en-US" dirty="0" smtClean="0"/>
              <a:t>teering</a:t>
            </a:r>
          </a:p>
          <a:p>
            <a:r>
              <a:rPr lang="en-US" dirty="0" smtClean="0"/>
              <a:t>Integration of the ACO algorithm in the </a:t>
            </a:r>
            <a:r>
              <a:rPr lang="en-US" dirty="0" err="1" smtClean="0"/>
              <a:t>iCub</a:t>
            </a:r>
            <a:r>
              <a:rPr lang="en-US" dirty="0" smtClean="0"/>
              <a:t> simulation </a:t>
            </a:r>
          </a:p>
          <a:p>
            <a:r>
              <a:rPr lang="en-US" dirty="0" smtClean="0"/>
              <a:t>Results</a:t>
            </a:r>
          </a:p>
          <a:p>
            <a:r>
              <a:rPr lang="en-US" dirty="0" smtClean="0"/>
              <a:t>Future Improvements </a:t>
            </a:r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Performance Tests – Parameters selection (1)</a:t>
            </a: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Path Planning with the humanoid robot iCub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B3010CA9-317F-4940-9CCD-75DA0EF8C1A5}" type="slidenum">
              <a:rPr lang="el-GR" smtClean="0"/>
              <a:pPr/>
              <a:t>9</a:t>
            </a:fld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1"/>
            <a:ext cx="4543428" cy="685792"/>
          </a:xfrm>
        </p:spPr>
        <p:txBody>
          <a:bodyPr/>
          <a:lstStyle/>
          <a:p>
            <a:r>
              <a:rPr lang="en-US" b="1" dirty="0" smtClean="0"/>
              <a:t>Heuristic function used: </a:t>
            </a:r>
            <a:endParaRPr lang="el-GR" b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28" y="1714488"/>
            <a:ext cx="389572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500034" y="2357430"/>
            <a:ext cx="3929090" cy="364333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Parameters to select: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dirty="0" smtClean="0"/>
              <a:t>Number of ants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Number of generations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l-GR" sz="3200" dirty="0" smtClean="0"/>
              <a:t>α </a:t>
            </a:r>
            <a:r>
              <a:rPr lang="en-US" sz="3200" dirty="0" smtClean="0"/>
              <a:t>,</a:t>
            </a:r>
            <a:r>
              <a:rPr lang="el-GR" sz="3200" dirty="0" smtClean="0"/>
              <a:t> </a:t>
            </a:r>
            <a:r>
              <a:rPr lang="en-US" sz="3200" dirty="0" smtClean="0"/>
              <a:t>the pheromone factor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l-GR" sz="3200" dirty="0" smtClean="0"/>
              <a:t>β , </a:t>
            </a:r>
            <a:r>
              <a:rPr lang="en-US" sz="3200" dirty="0" smtClean="0"/>
              <a:t>the heuristic factor</a:t>
            </a:r>
            <a:r>
              <a:rPr lang="el-GR" sz="3200" dirty="0" smtClean="0"/>
              <a:t> </a:t>
            </a:r>
            <a:endParaRPr lang="en-US" sz="32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dirty="0" smtClean="0"/>
              <a:t>3 different environments (18x18)</a:t>
            </a:r>
            <a:endParaRPr lang="en-US" sz="3200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6248" y="2214554"/>
            <a:ext cx="2286017" cy="1627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15140" y="2214554"/>
            <a:ext cx="2275252" cy="1605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500694" y="4357694"/>
            <a:ext cx="2357454" cy="16505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533</TotalTime>
  <Words>1451</Words>
  <Application>Microsoft Office PowerPoint</Application>
  <PresentationFormat>On-screen Show (4:3)</PresentationFormat>
  <Paragraphs>222</Paragraphs>
  <Slides>26</Slides>
  <Notes>2</Notes>
  <HiddenSlides>0</HiddenSlides>
  <MMClips>2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8" baseType="lpstr">
      <vt:lpstr>Origin</vt:lpstr>
      <vt:lpstr>Acrobat Document</vt:lpstr>
      <vt:lpstr>Path Planning with the humanoid robot iCub</vt:lpstr>
      <vt:lpstr>Overview of the presentation</vt:lpstr>
      <vt:lpstr>What is Path Planning?</vt:lpstr>
      <vt:lpstr>Overview of the presentation</vt:lpstr>
      <vt:lpstr>Ant Colony Optimization (1)</vt:lpstr>
      <vt:lpstr>Ant Colony Optimization (2)</vt:lpstr>
      <vt:lpstr>Ant Colony Optimization (3)</vt:lpstr>
      <vt:lpstr>Overview of the presentation</vt:lpstr>
      <vt:lpstr>Performance Tests – Parameters selection (1)</vt:lpstr>
      <vt:lpstr>Performance Tests – Parameters selection (2)</vt:lpstr>
      <vt:lpstr>Performance Tests – Parameters selection (3)</vt:lpstr>
      <vt:lpstr>Performance Tests – Parameters selection (4)</vt:lpstr>
      <vt:lpstr>Performance Tests – Parameters selection (5)</vt:lpstr>
      <vt:lpstr>Performance Tests – Parameters selection (6)</vt:lpstr>
      <vt:lpstr>Overview of the presentation</vt:lpstr>
      <vt:lpstr>iCub robot – Steering (1)</vt:lpstr>
      <vt:lpstr>iCub robot – Steering (2)</vt:lpstr>
      <vt:lpstr>iCub robot – Steering (2)</vt:lpstr>
      <vt:lpstr>Overview of the presentation</vt:lpstr>
      <vt:lpstr>Integration of the ACO algorithm in the iCub simulation (1) </vt:lpstr>
      <vt:lpstr>Integration of the ACO algorithm in the iCub simulation (2) </vt:lpstr>
      <vt:lpstr>Overview of the presentation</vt:lpstr>
      <vt:lpstr>Results</vt:lpstr>
      <vt:lpstr>Overview of the presentation</vt:lpstr>
      <vt:lpstr>Future Improvements</vt:lpstr>
      <vt:lpstr>Questions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Pantelis</dc:creator>
  <cp:lastModifiedBy>Pantelis</cp:lastModifiedBy>
  <cp:revision>54</cp:revision>
  <dcterms:created xsi:type="dcterms:W3CDTF">2009-01-11T14:14:40Z</dcterms:created>
  <dcterms:modified xsi:type="dcterms:W3CDTF">2009-01-12T23:24:55Z</dcterms:modified>
</cp:coreProperties>
</file>